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66" r:id="rId5"/>
    <p:sldId id="261" r:id="rId6"/>
    <p:sldId id="301" r:id="rId7"/>
    <p:sldId id="287" r:id="rId8"/>
    <p:sldId id="300" r:id="rId9"/>
    <p:sldId id="274" r:id="rId10"/>
    <p:sldId id="297" r:id="rId11"/>
    <p:sldId id="279" r:id="rId12"/>
    <p:sldId id="302" r:id="rId13"/>
    <p:sldId id="295" r:id="rId14"/>
    <p:sldId id="298" r:id="rId15"/>
    <p:sldId id="256" r:id="rId16"/>
    <p:sldId id="260" r:id="rId17"/>
    <p:sldId id="296" r:id="rId18"/>
    <p:sldId id="294" r:id="rId19"/>
    <p:sldId id="285" r:id="rId20"/>
    <p:sldId id="303" r:id="rId21"/>
    <p:sldId id="263" r:id="rId22"/>
    <p:sldId id="25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5D5B"/>
    <a:srgbClr val="E2CBB7"/>
    <a:srgbClr val="EEE9E2"/>
    <a:srgbClr val="FCF7F2"/>
    <a:srgbClr val="554F4D"/>
    <a:srgbClr val="D0C4B0"/>
    <a:srgbClr val="E1D9CC"/>
    <a:srgbClr val="F2E0CA"/>
    <a:srgbClr val="F6E9DA"/>
    <a:srgbClr val="7068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EB08A4-2083-42BB-BCD1-C6AA067D8197}" v="1124" dt="2022-02-25T07:20:25.661"/>
    <p1510:client id="{4DD7B89E-98D9-4DE0-8F37-3827581AC3C0}" v="134" dt="2022-02-25T07:24:44.723"/>
    <p1510:client id="{8AAD56A8-0A55-47EA-BB4A-D2986FB1688F}" v="4070" dt="2022-02-25T07:20:49.900"/>
    <p1510:client id="{B353539B-AFFB-4340-9AD3-3A52AFAEEC7E}" v="1398" dt="2022-02-25T06:32:29.160"/>
    <p1510:client id="{E42079D3-C5AF-47C1-AF46-B0CFD56E9EA4}" v="977" dt="2022-02-25T07:07:47.872"/>
    <p1510:client id="{E6AE08A1-637F-45A0-85E8-3AF3AC039CF3}" v="4776" dt="2022-02-25T07:19:20.0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58" y="60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5649E-203B-40FE-BE03-F1968F1598ED}" type="datetimeFigureOut">
              <a:t>2022-03-06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631A4-2C96-430B-A3A2-F928BE4D452A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849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631A4-2C96-430B-A3A2-F928BE4D452A}" type="slidenum"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459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E8DB10-764D-45FC-AB61-1DD0D37C8E80}"/>
              </a:ext>
            </a:extLst>
          </p:cNvPr>
          <p:cNvSpPr txBox="1"/>
          <p:nvPr/>
        </p:nvSpPr>
        <p:spPr>
          <a:xfrm>
            <a:off x="2319966" y="2709902"/>
            <a:ext cx="7552067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6600" err="1">
                <a:solidFill>
                  <a:srgbClr val="655D5B"/>
                </a:solidFill>
              </a:rPr>
              <a:t>화장품</a:t>
            </a:r>
            <a:r>
              <a:rPr lang="en-US" altLang="ko-KR" sz="6600">
                <a:solidFill>
                  <a:srgbClr val="655D5B"/>
                </a:solidFill>
              </a:rPr>
              <a:t> </a:t>
            </a:r>
            <a:r>
              <a:rPr lang="en-US" altLang="ko-KR" sz="6600" err="1">
                <a:solidFill>
                  <a:srgbClr val="655D5B"/>
                </a:solidFill>
              </a:rPr>
              <a:t>키워드</a:t>
            </a:r>
            <a:r>
              <a:rPr lang="en-US" altLang="ko-KR" sz="6600">
                <a:solidFill>
                  <a:srgbClr val="655D5B"/>
                </a:solidFill>
              </a:rPr>
              <a:t> </a:t>
            </a:r>
            <a:r>
              <a:rPr lang="en-US" altLang="ko-KR" sz="6600" err="1">
                <a:solidFill>
                  <a:srgbClr val="655D5B"/>
                </a:solidFill>
              </a:rPr>
              <a:t>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4649933" y="3817898"/>
            <a:ext cx="289213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1600">
                <a:solidFill>
                  <a:srgbClr val="554F4D"/>
                </a:solidFill>
              </a:rPr>
              <a:t>대구경북 1반 2조</a:t>
            </a:r>
          </a:p>
          <a:p>
            <a:pPr algn="ctr"/>
            <a:r>
              <a:rPr lang="ko-KR" altLang="en-US" sz="1600">
                <a:solidFill>
                  <a:srgbClr val="554F4D"/>
                </a:solidFill>
              </a:rPr>
              <a:t>강민수/</a:t>
            </a:r>
            <a:r>
              <a:rPr lang="ko-KR" altLang="en-US" sz="1600" err="1">
                <a:solidFill>
                  <a:srgbClr val="554F4D"/>
                </a:solidFill>
              </a:rPr>
              <a:t>고세림</a:t>
            </a:r>
            <a:r>
              <a:rPr lang="ko-KR" altLang="en-US" sz="1600">
                <a:solidFill>
                  <a:srgbClr val="554F4D"/>
                </a:solidFill>
              </a:rPr>
              <a:t>/김효정/</a:t>
            </a:r>
            <a:r>
              <a:rPr lang="ko-KR" altLang="en-US" sz="1600" err="1">
                <a:solidFill>
                  <a:srgbClr val="554F4D"/>
                </a:solidFill>
              </a:rPr>
              <a:t>황찬웅</a:t>
            </a:r>
          </a:p>
        </p:txBody>
      </p:sp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90239" y="429422"/>
            <a:ext cx="1117485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>
                <a:solidFill>
                  <a:srgbClr val="554F4D"/>
                </a:solidFill>
              </a:rPr>
              <a:t>키워드 분석을 통해 경쟁력을 높이기 위한 방안 제안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l"/>
            <a:r>
              <a:rPr lang="en-US" altLang="ko-KR" sz="1100">
                <a:solidFill>
                  <a:srgbClr val="554F4D"/>
                </a:solidFill>
              </a:rPr>
              <a:t>Part 4</a:t>
            </a:r>
            <a:endParaRPr lang="ko-KR" altLang="en-US" sz="1100">
              <a:solidFill>
                <a:srgbClr val="554F4D"/>
              </a:solidFill>
            </a:endParaRPr>
          </a:p>
        </p:txBody>
      </p:sp>
      <p:pic>
        <p:nvPicPr>
          <p:cNvPr id="4" name="그래픽 3" descr="배지 체크 표시1">
            <a:extLst>
              <a:ext uri="{FF2B5EF4-FFF2-40B4-BE49-F238E27FC236}">
                <a16:creationId xmlns:a16="http://schemas.microsoft.com/office/drawing/2014/main" id="{0CB374E3-98FB-4E1F-8974-FA039956D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64" y="1712183"/>
            <a:ext cx="914400" cy="914400"/>
          </a:xfrm>
          <a:prstGeom prst="rect">
            <a:avLst/>
          </a:prstGeom>
        </p:spPr>
      </p:pic>
      <p:pic>
        <p:nvPicPr>
          <p:cNvPr id="26" name="그래픽 25" descr="배지 체크 표시1">
            <a:extLst>
              <a:ext uri="{FF2B5EF4-FFF2-40B4-BE49-F238E27FC236}">
                <a16:creationId xmlns:a16="http://schemas.microsoft.com/office/drawing/2014/main" id="{B078BB3F-B0DE-447E-8504-FC526134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727" y="3797918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CB404B-6AB8-4E0A-B312-5319C38C963B}"/>
              </a:ext>
            </a:extLst>
          </p:cNvPr>
          <p:cNvSpPr txBox="1"/>
          <p:nvPr/>
        </p:nvSpPr>
        <p:spPr>
          <a:xfrm>
            <a:off x="1690372" y="1473294"/>
            <a:ext cx="9341587" cy="17584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sz="2800">
                <a:ea typeface="+mn-lt"/>
                <a:cs typeface="+mn-lt"/>
              </a:rPr>
              <a:t>다양한 </a:t>
            </a:r>
            <a:r>
              <a:rPr lang="ko-KR" altLang="en-US" sz="2800">
                <a:ea typeface="+mn-lt"/>
                <a:cs typeface="+mn-lt"/>
              </a:rPr>
              <a:t>컨셉을 가지거나 연령대에 맞는 </a:t>
            </a:r>
            <a:endParaRPr lang="ko-KR" altLang="en-US"/>
          </a:p>
          <a:p>
            <a:pPr algn="just">
              <a:lnSpc>
                <a:spcPct val="120000"/>
              </a:lnSpc>
            </a:pPr>
            <a:r>
              <a:rPr lang="ko-KR" sz="28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커밋박스</a:t>
            </a:r>
            <a:r>
              <a:rPr lang="ko-KR" sz="2800" err="1">
                <a:ea typeface="+mn-lt"/>
                <a:cs typeface="+mn-lt"/>
              </a:rPr>
              <a:t>를</a:t>
            </a:r>
            <a:r>
              <a:rPr lang="ko-KR" sz="2800">
                <a:ea typeface="+mn-lt"/>
                <a:cs typeface="+mn-lt"/>
              </a:rPr>
              <a:t> 선보이면 좋을 것 </a:t>
            </a:r>
            <a:r>
              <a:rPr lang="ko-KR" altLang="en-US" sz="2800">
                <a:ea typeface="+mn-lt"/>
                <a:cs typeface="+mn-lt"/>
              </a:rPr>
              <a:t>같음</a:t>
            </a:r>
            <a:endParaRPr lang="ko-KR"/>
          </a:p>
          <a:p>
            <a:pPr algn="just">
              <a:lnSpc>
                <a:spcPct val="120000"/>
              </a:lnSpc>
            </a:pPr>
            <a:r>
              <a:rPr lang="ko-KR" altLang="en-US"/>
              <a:t>* </a:t>
            </a:r>
            <a:r>
              <a:rPr lang="ko-KR" altLang="en-US" err="1"/>
              <a:t>커밋박스</a:t>
            </a:r>
            <a:r>
              <a:rPr lang="ko-KR" altLang="en-US"/>
              <a:t> : </a:t>
            </a:r>
            <a:r>
              <a:rPr lang="ko-KR" altLang="en-US" err="1"/>
              <a:t>크리에이터가</a:t>
            </a:r>
            <a:r>
              <a:rPr lang="ko-KR" altLang="en-US"/>
              <a:t> 사용했던 뷰티 제품이나 브랜드를 모아 </a:t>
            </a:r>
          </a:p>
          <a:p>
            <a:pPr algn="just">
              <a:lnSpc>
                <a:spcPct val="120000"/>
              </a:lnSpc>
            </a:pPr>
            <a:r>
              <a:rPr lang="ko-KR" altLang="en-US"/>
              <a:t>출시하는 박스</a:t>
            </a:r>
            <a:endParaRPr lang="ko-K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19A1A3-881E-4F86-8B1D-F66EC7B8D24A}"/>
              </a:ext>
            </a:extLst>
          </p:cNvPr>
          <p:cNvSpPr txBox="1"/>
          <p:nvPr/>
        </p:nvSpPr>
        <p:spPr>
          <a:xfrm>
            <a:off x="1576400" y="3570642"/>
            <a:ext cx="9566439" cy="31437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광고료가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비싼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모델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말고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,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피부타입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별로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endParaRPr lang="en-US" altLang="ko-KR" sz="2800">
              <a:solidFill>
                <a:schemeClr val="tx1">
                  <a:lumMod val="95000"/>
                  <a:lumOff val="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다양한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 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모델들을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고용하여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소비자가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 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자신과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endParaRPr lang="en-US" altLang="ko-KR" sz="2800">
              <a:solidFill>
                <a:schemeClr val="tx1">
                  <a:lumMod val="95000"/>
                  <a:lumOff val="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비슷한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피부타입을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가진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 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모델들의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후기를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endParaRPr lang="en-US" altLang="ko-KR" sz="2800">
              <a:solidFill>
                <a:schemeClr val="tx1">
                  <a:lumMod val="95000"/>
                  <a:lumOff val="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전달받을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수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있는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영상을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제공받거나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퍼스널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endParaRPr lang="en-US" altLang="ko-KR" sz="2800">
              <a:solidFill>
                <a:schemeClr val="tx1">
                  <a:lumMod val="95000"/>
                  <a:lumOff val="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컬러를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진단받을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수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있는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서비스를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 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제공받을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수</a:t>
            </a:r>
            <a:endParaRPr lang="en-US" altLang="ko-KR" sz="2800">
              <a:solidFill>
                <a:schemeClr val="tx1">
                  <a:lumMod val="95000"/>
                  <a:lumOff val="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있도록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함</a:t>
            </a:r>
            <a:endParaRPr lang="en-US" altLang="ko-KR" sz="2800">
              <a:solidFill>
                <a:schemeClr val="tx1">
                  <a:lumMod val="95000"/>
                  <a:lumOff val="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4" descr="텍스트, 상자이(가) 표시된 사진&#10;&#10;자동 생성된 설명">
            <a:extLst>
              <a:ext uri="{FF2B5EF4-FFF2-40B4-BE49-F238E27FC236}">
                <a16:creationId xmlns:a16="http://schemas.microsoft.com/office/drawing/2014/main" id="{BBAA2D00-0168-4606-B91C-1AB37A248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090" y="1304310"/>
            <a:ext cx="2743200" cy="2116183"/>
          </a:xfrm>
          <a:prstGeom prst="rect">
            <a:avLst/>
          </a:prstGeom>
        </p:spPr>
      </p:pic>
      <p:pic>
        <p:nvPicPr>
          <p:cNvPr id="5" name="그림 7">
            <a:extLst>
              <a:ext uri="{FF2B5EF4-FFF2-40B4-BE49-F238E27FC236}">
                <a16:creationId xmlns:a16="http://schemas.microsoft.com/office/drawing/2014/main" id="{60368F50-91ED-46EC-8ECC-6B4A3CECB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351" y="3793424"/>
            <a:ext cx="2743200" cy="27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12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90239" y="429422"/>
            <a:ext cx="1117485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>
                <a:solidFill>
                  <a:srgbClr val="554F4D"/>
                </a:solidFill>
              </a:rPr>
              <a:t>키워드 분석을 통해 경쟁력을 높이기 위한 방안 제안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l"/>
            <a:r>
              <a:rPr lang="en-US" altLang="ko-KR" sz="1100">
                <a:solidFill>
                  <a:srgbClr val="554F4D"/>
                </a:solidFill>
              </a:rPr>
              <a:t>Part 4</a:t>
            </a:r>
            <a:endParaRPr lang="ko-KR" altLang="en-US" sz="1100">
              <a:solidFill>
                <a:srgbClr val="554F4D"/>
              </a:solidFill>
            </a:endParaRPr>
          </a:p>
        </p:txBody>
      </p:sp>
      <p:pic>
        <p:nvPicPr>
          <p:cNvPr id="26" name="그래픽 25" descr="배지 체크 표시1">
            <a:extLst>
              <a:ext uri="{FF2B5EF4-FFF2-40B4-BE49-F238E27FC236}">
                <a16:creationId xmlns:a16="http://schemas.microsoft.com/office/drawing/2014/main" id="{B078BB3F-B0DE-447E-8504-FC526134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071" y="1674311"/>
            <a:ext cx="914400" cy="9144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5D7691-F450-4677-BB70-99783FC3F8D8}"/>
              </a:ext>
            </a:extLst>
          </p:cNvPr>
          <p:cNvSpPr txBox="1"/>
          <p:nvPr/>
        </p:nvSpPr>
        <p:spPr>
          <a:xfrm>
            <a:off x="1931207" y="1415936"/>
            <a:ext cx="9341587" cy="26266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온라인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구매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사이트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회원가입시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, </a:t>
            </a:r>
            <a:endParaRPr lang="en-US" altLang="ko-KR" sz="2800">
              <a:solidFill>
                <a:schemeClr val="tx1">
                  <a:lumMod val="95000"/>
                  <a:lumOff val="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가입축하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포인트를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적립해주어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 </a:t>
            </a:r>
            <a:endParaRPr lang="en-US" altLang="ko-KR" sz="2800">
              <a:solidFill>
                <a:schemeClr val="tx1">
                  <a:lumMod val="95000"/>
                  <a:lumOff val="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해당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사이트에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판매하고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있는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다수의</a:t>
            </a:r>
            <a:endParaRPr lang="en-US" altLang="ko-KR" sz="2800" err="1">
              <a:solidFill>
                <a:schemeClr val="tx1">
                  <a:lumMod val="95000"/>
                  <a:lumOff val="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화장품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샘플들을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포인트로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구매하여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endParaRPr lang="en-US" altLang="ko-KR" sz="2800">
              <a:solidFill>
                <a:schemeClr val="tx1">
                  <a:lumMod val="95000"/>
                  <a:lumOff val="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직접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사용해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볼 수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있도록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함</a:t>
            </a:r>
            <a:endParaRPr lang="en-US" altLang="ko-KR" sz="2800">
              <a:solidFill>
                <a:schemeClr val="tx1">
                  <a:lumMod val="95000"/>
                  <a:lumOff val="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pic>
        <p:nvPicPr>
          <p:cNvPr id="23" name="그래픽 22" descr="배지 체크 표시1">
            <a:extLst>
              <a:ext uri="{FF2B5EF4-FFF2-40B4-BE49-F238E27FC236}">
                <a16:creationId xmlns:a16="http://schemas.microsoft.com/office/drawing/2014/main" id="{E60ED0B0-C4CA-4B26-8DEE-A3A4DEAB0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811" y="4465820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BCA23E-2738-46B9-A4D8-FE24EA1826D8}"/>
              </a:ext>
            </a:extLst>
          </p:cNvPr>
          <p:cNvSpPr txBox="1"/>
          <p:nvPr/>
        </p:nvSpPr>
        <p:spPr>
          <a:xfrm>
            <a:off x="1871245" y="4466434"/>
            <a:ext cx="9341587" cy="21096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온라인으로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구매했을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시에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소비자가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endParaRPr lang="en-US" altLang="ko-KR" sz="2800" err="1">
              <a:solidFill>
                <a:schemeClr val="tx1">
                  <a:lumMod val="95000"/>
                  <a:lumOff val="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더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합리적으로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구매했다는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생각이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들게</a:t>
            </a:r>
            <a:endParaRPr lang="en-US" altLang="ko-KR" sz="2800" err="1">
              <a:solidFill>
                <a:schemeClr val="tx1">
                  <a:lumMod val="95000"/>
                  <a:lumOff val="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오프라인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구매가격보다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더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저렴하게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판매</a:t>
            </a:r>
            <a:endParaRPr lang="en-US" altLang="ko-KR" sz="2800" err="1">
              <a:solidFill>
                <a:schemeClr val="tx1">
                  <a:lumMod val="95000"/>
                  <a:lumOff val="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800" err="1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해야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이롭게 바탕체 Medium" panose="020B0600000101010101" pitchFamily="50" charset="-127"/>
                <a:ea typeface="이롭게 바탕체 Medium"/>
              </a:rPr>
              <a:t> 함</a:t>
            </a:r>
            <a:endParaRPr lang="en-US" altLang="ko-KR" sz="2800">
              <a:solidFill>
                <a:schemeClr val="tx1">
                  <a:lumMod val="95000"/>
                  <a:lumOff val="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889EF9B-4DBA-42EF-8705-59A44C3F6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268" y="1306074"/>
            <a:ext cx="2743200" cy="2571948"/>
          </a:xfrm>
          <a:prstGeom prst="rect">
            <a:avLst/>
          </a:prstGeom>
        </p:spPr>
      </p:pic>
      <p:pic>
        <p:nvPicPr>
          <p:cNvPr id="14" name="그림 15">
            <a:extLst>
              <a:ext uri="{FF2B5EF4-FFF2-40B4-BE49-F238E27FC236}">
                <a16:creationId xmlns:a16="http://schemas.microsoft.com/office/drawing/2014/main" id="{001F87C8-7094-495F-86FC-CC95449D1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4236" y="4322798"/>
            <a:ext cx="2743200" cy="200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00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9FC2F39-B0D1-4A81-A89A-8084234251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11714C2-2339-4FFD-BDDD-E0583E02D8EA}"/>
              </a:ext>
            </a:extLst>
          </p:cNvPr>
          <p:cNvGrpSpPr/>
          <p:nvPr/>
        </p:nvGrpSpPr>
        <p:grpSpPr>
          <a:xfrm>
            <a:off x="727803" y="1702669"/>
            <a:ext cx="2219597" cy="2806331"/>
            <a:chOff x="727803" y="1702669"/>
            <a:chExt cx="2219597" cy="280633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9254D85-09D9-4499-BE1A-401A65408CB4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EE42FF-434C-448E-84C4-8410B780A032}"/>
                </a:ext>
              </a:extLst>
            </p:cNvPr>
            <p:cNvSpPr txBox="1"/>
            <p:nvPr/>
          </p:nvSpPr>
          <p:spPr>
            <a:xfrm>
              <a:off x="727803" y="3167390"/>
              <a:ext cx="2106667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800">
                  <a:solidFill>
                    <a:srgbClr val="554F4D"/>
                  </a:solidFill>
                </a:rPr>
                <a:t>키워드 유입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CAFA94-2B03-48EB-9265-F34BDB3D7C9D}"/>
                </a:ext>
              </a:extLst>
            </p:cNvPr>
            <p:cNvSpPr txBox="1"/>
            <p:nvPr/>
          </p:nvSpPr>
          <p:spPr>
            <a:xfrm>
              <a:off x="1108378" y="1702669"/>
              <a:ext cx="1518044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3600">
                  <a:solidFill>
                    <a:srgbClr val="554F4D"/>
                  </a:solidFill>
                </a:rPr>
                <a:t>Part 4.</a:t>
              </a:r>
              <a:endParaRPr lang="ko-KR" altLang="en-US" sz="3600">
                <a:solidFill>
                  <a:srgbClr val="554F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66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CE5C4DE-C1B3-47C0-8D38-2C9295EA2307}"/>
              </a:ext>
            </a:extLst>
          </p:cNvPr>
          <p:cNvGrpSpPr/>
          <p:nvPr/>
        </p:nvGrpSpPr>
        <p:grpSpPr>
          <a:xfrm>
            <a:off x="552144" y="199521"/>
            <a:ext cx="7389689" cy="6503451"/>
            <a:chOff x="5415280" y="650240"/>
            <a:chExt cx="6207276" cy="55575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86A2F4-BE7E-4806-A85F-F9C3063D622C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8AE641-C095-48C8-9C44-5C8D5E53D4A5}"/>
                </a:ext>
              </a:extLst>
            </p:cNvPr>
            <p:cNvSpPr txBox="1"/>
            <p:nvPr/>
          </p:nvSpPr>
          <p:spPr>
            <a:xfrm>
              <a:off x="5511209" y="1724761"/>
              <a:ext cx="6111347" cy="183595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err="1"/>
                <a:t>구독자</a:t>
              </a:r>
              <a:r>
                <a:rPr lang="en-US" altLang="ko-KR" sz="1600"/>
                <a:t> 약 91.7만명을 </a:t>
              </a:r>
              <a:r>
                <a:rPr lang="en-US" altLang="ko-KR" sz="1600" err="1"/>
                <a:t>보유한</a:t>
              </a:r>
              <a:r>
                <a:rPr lang="en-US" altLang="ko-KR" sz="1600"/>
                <a:t> </a:t>
              </a:r>
              <a:r>
                <a:rPr lang="en-US" altLang="ko-KR" sz="1600" err="1"/>
                <a:t>인기</a:t>
              </a:r>
              <a:r>
                <a:rPr lang="en-US" altLang="ko-KR" sz="1600"/>
                <a:t> </a:t>
              </a:r>
              <a:r>
                <a:rPr lang="en-US" altLang="ko-KR" sz="1600" err="1"/>
                <a:t>유튜버</a:t>
              </a:r>
              <a:r>
                <a:rPr lang="en-US" altLang="ko-KR" sz="1600"/>
                <a:t> '</a:t>
              </a:r>
              <a:r>
                <a:rPr lang="en-US" altLang="ko-KR" sz="1600" err="1"/>
                <a:t>개코의</a:t>
              </a:r>
              <a:r>
                <a:rPr lang="en-US" altLang="ko-KR" sz="1600"/>
                <a:t> </a:t>
              </a:r>
              <a:r>
                <a:rPr lang="en-US" altLang="ko-KR" sz="1600" err="1"/>
                <a:t>오픈스튜디오'의</a:t>
              </a:r>
              <a:r>
                <a:rPr lang="en-US" altLang="ko-KR" sz="1600"/>
                <a:t> </a:t>
              </a:r>
              <a:r>
                <a:rPr lang="en-US" altLang="ko-KR" sz="1600" err="1"/>
                <a:t>유튜브</a:t>
              </a:r>
              <a:r>
                <a:rPr lang="en-US" altLang="ko-KR" sz="1600"/>
                <a:t> </a:t>
              </a:r>
              <a:r>
                <a:rPr lang="en-US" altLang="ko-KR" sz="1600" err="1"/>
                <a:t>업로드</a:t>
              </a:r>
              <a:r>
                <a:rPr lang="en-US" altLang="ko-KR" sz="1600"/>
                <a:t> </a:t>
              </a:r>
              <a:r>
                <a:rPr lang="en-US" altLang="ko-KR" sz="1600" err="1"/>
                <a:t>시기와</a:t>
              </a:r>
              <a:r>
                <a:rPr lang="en-US" altLang="ko-KR" sz="1600"/>
                <a:t> </a:t>
              </a:r>
              <a:r>
                <a:rPr lang="en-US" altLang="ko-KR" sz="1600" err="1"/>
                <a:t>네이버</a:t>
              </a:r>
              <a:r>
                <a:rPr lang="en-US" altLang="ko-KR" sz="1600"/>
                <a:t> </a:t>
              </a:r>
              <a:r>
                <a:rPr lang="en-US" altLang="ko-KR" sz="1600" err="1"/>
                <a:t>데이터랩의</a:t>
              </a:r>
              <a:r>
                <a:rPr lang="en-US" altLang="ko-KR" sz="1600"/>
                <a:t> </a:t>
              </a:r>
              <a:r>
                <a:rPr lang="en-US" altLang="ko-KR" sz="1600" err="1"/>
                <a:t>키워드</a:t>
              </a:r>
              <a:r>
                <a:rPr lang="en-US" altLang="ko-KR" sz="1600"/>
                <a:t> </a:t>
              </a:r>
              <a:r>
                <a:rPr lang="en-US" altLang="ko-KR" sz="1600" err="1"/>
                <a:t>검색</a:t>
              </a:r>
              <a:r>
                <a:rPr lang="en-US" altLang="ko-KR" sz="1600"/>
                <a:t> </a:t>
              </a:r>
              <a:r>
                <a:rPr lang="en-US" altLang="ko-KR" sz="1600" err="1"/>
                <a:t>횟수가</a:t>
              </a:r>
              <a:r>
                <a:rPr lang="en-US" altLang="ko-KR" sz="1600"/>
                <a:t> </a:t>
              </a:r>
              <a:r>
                <a:rPr lang="en-US" altLang="ko-KR" sz="1600" err="1"/>
                <a:t>급하게</a:t>
              </a:r>
              <a:r>
                <a:rPr lang="en-US" altLang="ko-KR" sz="1600"/>
                <a:t> </a:t>
              </a:r>
              <a:r>
                <a:rPr lang="en-US" altLang="ko-KR" sz="1600" err="1"/>
                <a:t>증가한</a:t>
              </a:r>
              <a:r>
                <a:rPr lang="en-US" altLang="ko-KR" sz="1600"/>
                <a:t> </a:t>
              </a:r>
              <a:r>
                <a:rPr lang="en-US" altLang="ko-KR" sz="1600" err="1"/>
                <a:t>시기가</a:t>
              </a:r>
              <a:r>
                <a:rPr lang="en-US" altLang="ko-KR" sz="1600"/>
                <a:t> </a:t>
              </a:r>
              <a:r>
                <a:rPr lang="en-US" altLang="ko-KR" sz="1600" err="1"/>
                <a:t>비슷한</a:t>
              </a:r>
              <a:r>
                <a:rPr lang="en-US" altLang="ko-KR" sz="1600"/>
                <a:t> </a:t>
              </a:r>
              <a:r>
                <a:rPr lang="en-US" altLang="ko-KR" sz="1600" err="1"/>
                <a:t>것을</a:t>
              </a:r>
              <a:r>
                <a:rPr lang="en-US" altLang="ko-KR" sz="1600"/>
                <a:t> </a:t>
              </a:r>
              <a:r>
                <a:rPr lang="en-US" altLang="ko-KR" sz="1600" err="1"/>
                <a:t>확인하였음</a:t>
              </a:r>
              <a:r>
                <a:rPr lang="en-US" altLang="ko-KR" sz="1600"/>
                <a:t>. </a:t>
              </a:r>
            </a:p>
            <a:p>
              <a:pPr algn="just">
                <a:lnSpc>
                  <a:spcPct val="120000"/>
                </a:lnSpc>
              </a:pPr>
              <a:endParaRPr lang="en-US" altLang="ko-KR" sz="1600"/>
            </a:p>
            <a:p>
              <a:pPr algn="just">
                <a:lnSpc>
                  <a:spcPct val="120000"/>
                </a:lnSpc>
              </a:pPr>
              <a:r>
                <a:rPr lang="en-US" altLang="ko-KR" sz="1600"/>
                <a:t>=&gt; </a:t>
              </a:r>
              <a:r>
                <a:rPr lang="en-US" altLang="ko-KR" sz="1600" err="1"/>
                <a:t>일명</a:t>
              </a:r>
              <a:r>
                <a:rPr lang="en-US" altLang="ko-KR" sz="1600"/>
                <a:t> </a:t>
              </a:r>
              <a:r>
                <a:rPr lang="en-US" altLang="ko-KR" sz="1600" err="1"/>
                <a:t>뷰튜버의</a:t>
              </a:r>
              <a:r>
                <a:rPr lang="en-US" altLang="ko-KR" sz="1600"/>
                <a:t> </a:t>
              </a:r>
              <a:r>
                <a:rPr lang="en-US" altLang="ko-KR" sz="1600" err="1"/>
                <a:t>영향력</a:t>
              </a:r>
              <a:r>
                <a:rPr lang="en-US" altLang="ko-KR" sz="1600"/>
                <a:t> </a:t>
              </a:r>
              <a:r>
                <a:rPr lang="en-US" altLang="ko-KR" sz="1600" err="1"/>
                <a:t>소비자의</a:t>
              </a:r>
              <a:r>
                <a:rPr lang="en-US" altLang="ko-KR" sz="1600"/>
                <a:t> </a:t>
              </a:r>
              <a:r>
                <a:rPr lang="en-US" altLang="ko-KR" sz="1600" err="1"/>
                <a:t>검색행동에</a:t>
              </a:r>
              <a:r>
                <a:rPr lang="en-US" altLang="ko-KR" sz="1600"/>
                <a:t> </a:t>
              </a:r>
              <a:r>
                <a:rPr lang="en-US" altLang="ko-KR" sz="1600" err="1"/>
                <a:t>영향을</a:t>
              </a:r>
              <a:r>
                <a:rPr lang="en-US" altLang="ko-KR" sz="1600"/>
                <a:t> </a:t>
              </a:r>
              <a:r>
                <a:rPr lang="en-US" altLang="ko-KR" sz="1600" err="1"/>
                <a:t>미치는</a:t>
              </a:r>
              <a:r>
                <a:rPr lang="en-US" altLang="ko-KR" sz="1600"/>
                <a:t> </a:t>
              </a:r>
              <a:r>
                <a:rPr lang="en-US" altLang="ko-KR" sz="1600" err="1"/>
                <a:t>것으로</a:t>
              </a:r>
              <a:r>
                <a:rPr lang="en-US" altLang="ko-KR" sz="1600"/>
                <a:t> </a:t>
              </a:r>
              <a:r>
                <a:rPr lang="en-US" altLang="ko-KR" sz="1600" err="1"/>
                <a:t>판단됨</a:t>
              </a:r>
              <a:r>
                <a:rPr lang="en-US" altLang="ko-KR" sz="1600"/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4BE716-21DA-47D3-84F9-025BAE32AB44}"/>
                </a:ext>
              </a:extLst>
            </p:cNvPr>
            <p:cNvSpPr txBox="1"/>
            <p:nvPr/>
          </p:nvSpPr>
          <p:spPr>
            <a:xfrm>
              <a:off x="5698363" y="950577"/>
              <a:ext cx="5541902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인기 뷰티 </a:t>
              </a:r>
              <a:r>
                <a:rPr lang="ko-KR" altLang="en-US" sz="320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유튜버의</a:t>
              </a:r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광고효과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B325F5D-7B2F-4A4D-A205-7DB0030B28D3}"/>
                </a:ext>
              </a:extLst>
            </p:cNvPr>
            <p:cNvCxnSpPr/>
            <p:nvPr/>
          </p:nvCxnSpPr>
          <p:spPr>
            <a:xfrm>
              <a:off x="5537486" y="1591631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8">
            <a:extLst>
              <a:ext uri="{FF2B5EF4-FFF2-40B4-BE49-F238E27FC236}">
                <a16:creationId xmlns:a16="http://schemas.microsoft.com/office/drawing/2014/main" id="{AFA2D274-E9F4-453C-86A7-6585186CB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" t="19917" r="364" b="6639"/>
          <a:stretch/>
        </p:blipFill>
        <p:spPr>
          <a:xfrm>
            <a:off x="1111063" y="2921236"/>
            <a:ext cx="5777566" cy="3780416"/>
          </a:xfrm>
          <a:prstGeom prst="rect">
            <a:avLst/>
          </a:prstGeom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8B91530-39AF-44FE-A2FB-DA31F219AA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8" r="-2572" b="13748"/>
          <a:stretch/>
        </p:blipFill>
        <p:spPr>
          <a:xfrm>
            <a:off x="8597094" y="203014"/>
            <a:ext cx="3596156" cy="645024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8E1F92-DE40-4D04-8128-E7955A79D6D8}"/>
              </a:ext>
            </a:extLst>
          </p:cNvPr>
          <p:cNvSpPr/>
          <p:nvPr/>
        </p:nvSpPr>
        <p:spPr>
          <a:xfrm>
            <a:off x="5148093" y="2982898"/>
            <a:ext cx="787861" cy="32927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9E7E4D-B48A-4503-BA0C-FA2B797E50ED}"/>
              </a:ext>
            </a:extLst>
          </p:cNvPr>
          <p:cNvSpPr/>
          <p:nvPr/>
        </p:nvSpPr>
        <p:spPr>
          <a:xfrm>
            <a:off x="10836666" y="3864919"/>
            <a:ext cx="1124952" cy="6900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55D53C-E0EA-4A30-8B7D-568066E244B3}"/>
              </a:ext>
            </a:extLst>
          </p:cNvPr>
          <p:cNvSpPr txBox="1"/>
          <p:nvPr/>
        </p:nvSpPr>
        <p:spPr>
          <a:xfrm>
            <a:off x="3130216" y="6378742"/>
            <a:ext cx="38763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키워드 : </a:t>
            </a:r>
            <a:r>
              <a:rPr lang="ko-KR" altLang="en-US" err="1"/>
              <a:t>개코의</a:t>
            </a:r>
            <a:r>
              <a:rPr lang="ko-KR" altLang="en-US"/>
              <a:t> </a:t>
            </a:r>
            <a:r>
              <a:rPr lang="ko-KR" altLang="en-US" err="1"/>
              <a:t>인생템</a:t>
            </a:r>
            <a:r>
              <a:rPr lang="ko-KR" altLang="en-US"/>
              <a:t> 박스로 검색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4609C5-4EDD-41C9-B9A2-22D1046B69A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67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CE5C4DE-C1B3-47C0-8D38-2C9295EA2307}"/>
              </a:ext>
            </a:extLst>
          </p:cNvPr>
          <p:cNvGrpSpPr/>
          <p:nvPr/>
        </p:nvGrpSpPr>
        <p:grpSpPr>
          <a:xfrm>
            <a:off x="244462" y="207149"/>
            <a:ext cx="11675806" cy="5557520"/>
            <a:chOff x="5415280" y="650240"/>
            <a:chExt cx="6096000" cy="55575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86A2F4-BE7E-4806-A85F-F9C3063D622C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8AE641-C095-48C8-9C44-5C8D5E53D4A5}"/>
                </a:ext>
              </a:extLst>
            </p:cNvPr>
            <p:cNvSpPr txBox="1"/>
            <p:nvPr/>
          </p:nvSpPr>
          <p:spPr>
            <a:xfrm>
              <a:off x="5511209" y="1869278"/>
              <a:ext cx="5270520" cy="3586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err="1"/>
                <a:t>키워드</a:t>
              </a:r>
              <a:r>
                <a:rPr lang="en-US" altLang="ko-KR" sz="1600"/>
                <a:t> : </a:t>
              </a:r>
              <a:r>
                <a:rPr lang="en-US" altLang="ko-KR" sz="1600" err="1"/>
                <a:t>헤라</a:t>
              </a:r>
              <a:r>
                <a:rPr lang="en-US" altLang="ko-KR" sz="1600"/>
                <a:t> NEW </a:t>
              </a:r>
              <a:r>
                <a:rPr lang="en-US" altLang="ko-KR" sz="1600" err="1"/>
                <a:t>블랙쿠션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4BE716-21DA-47D3-84F9-025BAE32AB44}"/>
                </a:ext>
              </a:extLst>
            </p:cNvPr>
            <p:cNvSpPr txBox="1"/>
            <p:nvPr/>
          </p:nvSpPr>
          <p:spPr>
            <a:xfrm>
              <a:off x="5698363" y="950577"/>
              <a:ext cx="5541902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인기 뷰티 </a:t>
              </a:r>
              <a:r>
                <a:rPr lang="ko-KR" altLang="en-US" sz="320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유튜버의</a:t>
              </a:r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광고효과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B325F5D-7B2F-4A4D-A205-7DB0030B28D3}"/>
                </a:ext>
              </a:extLst>
            </p:cNvPr>
            <p:cNvCxnSpPr/>
            <p:nvPr/>
          </p:nvCxnSpPr>
          <p:spPr>
            <a:xfrm>
              <a:off x="5537486" y="1591631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9">
            <a:extLst>
              <a:ext uri="{FF2B5EF4-FFF2-40B4-BE49-F238E27FC236}">
                <a16:creationId xmlns:a16="http://schemas.microsoft.com/office/drawing/2014/main" id="{CBCD6C52-8D55-447B-9453-0A437015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239" y="1036613"/>
            <a:ext cx="6282812" cy="4331942"/>
          </a:xfrm>
          <a:prstGeom prst="rect">
            <a:avLst/>
          </a:prstGeom>
        </p:spPr>
      </p:pic>
      <p:pic>
        <p:nvPicPr>
          <p:cNvPr id="10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BA45FF9-718D-47E2-9279-00D625A8E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19" y="4557215"/>
            <a:ext cx="10068231" cy="21557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8E1F92-DE40-4D04-8128-E7955A79D6D8}"/>
              </a:ext>
            </a:extLst>
          </p:cNvPr>
          <p:cNvSpPr/>
          <p:nvPr/>
        </p:nvSpPr>
        <p:spPr>
          <a:xfrm>
            <a:off x="4060489" y="1034782"/>
            <a:ext cx="879826" cy="35681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9E7E4D-B48A-4503-BA0C-FA2B797E50ED}"/>
              </a:ext>
            </a:extLst>
          </p:cNvPr>
          <p:cNvSpPr/>
          <p:nvPr/>
        </p:nvSpPr>
        <p:spPr>
          <a:xfrm>
            <a:off x="635699" y="5487242"/>
            <a:ext cx="1690306" cy="4687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DF984D-7E4B-44EA-8613-301BE822F4A5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09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9E8129E-3131-4730-9F57-1F2A1B729A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1236459" y="2817620"/>
              <a:ext cx="1261884" cy="138499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800">
                  <a:solidFill>
                    <a:srgbClr val="655D5B"/>
                  </a:solidFill>
                </a:rPr>
                <a:t>결론 </a:t>
              </a:r>
              <a:endParaRPr lang="ko-KR"/>
            </a:p>
            <a:p>
              <a:pPr algn="ctr"/>
              <a:r>
                <a:rPr lang="ko-KR" altLang="en-US" sz="2800">
                  <a:solidFill>
                    <a:srgbClr val="655D5B"/>
                  </a:solidFill>
                </a:rPr>
                <a:t>및 </a:t>
              </a:r>
            </a:p>
            <a:p>
              <a:pPr algn="ctr"/>
              <a:r>
                <a:rPr lang="ko-KR" altLang="en-US" sz="2800" err="1">
                  <a:solidFill>
                    <a:srgbClr val="655D5B"/>
                  </a:solidFill>
                </a:rPr>
                <a:t>느낀점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1107416" y="1702669"/>
              <a:ext cx="1519968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3600">
                  <a:solidFill>
                    <a:srgbClr val="554F4D"/>
                  </a:solidFill>
                </a:rPr>
                <a:t>Part 5.</a:t>
              </a:r>
              <a:endParaRPr lang="ko-KR" altLang="en-US" sz="3600">
                <a:solidFill>
                  <a:srgbClr val="554F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162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559529"/>
            <a:ext cx="110799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l"/>
            <a:r>
              <a:rPr lang="ko-KR" altLang="en-US" sz="3600">
                <a:solidFill>
                  <a:srgbClr val="554F4D"/>
                </a:solidFill>
              </a:rPr>
              <a:t>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l"/>
            <a:r>
              <a:rPr lang="en-US" altLang="ko-KR" sz="1100">
                <a:solidFill>
                  <a:srgbClr val="554F4D"/>
                </a:solidFill>
              </a:rPr>
              <a:t>Part 5</a:t>
            </a:r>
            <a:endParaRPr lang="ko-KR" altLang="en-US" sz="1100">
              <a:solidFill>
                <a:srgbClr val="554F4D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F51CCD-48B8-4F13-86F8-BFC8F98043CE}"/>
              </a:ext>
            </a:extLst>
          </p:cNvPr>
          <p:cNvSpPr txBox="1"/>
          <p:nvPr/>
        </p:nvSpPr>
        <p:spPr>
          <a:xfrm>
            <a:off x="811411" y="1708281"/>
            <a:ext cx="11046623" cy="13595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sz="1400">
                <a:ea typeface="+mn-lt"/>
                <a:cs typeface="+mn-lt"/>
              </a:rPr>
              <a:t>- </a:t>
            </a:r>
            <a:r>
              <a:rPr lang="ko-KR" sz="1400" err="1">
                <a:ea typeface="+mn-lt"/>
                <a:cs typeface="+mn-lt"/>
              </a:rPr>
              <a:t>검색수와</a:t>
            </a:r>
            <a:r>
              <a:rPr lang="ko-KR" sz="1400">
                <a:ea typeface="+mn-lt"/>
                <a:cs typeface="+mn-lt"/>
              </a:rPr>
              <a:t> 상품수가 모두 낮은 제품의</a:t>
            </a:r>
            <a:r>
              <a:rPr lang="ko-KR" altLang="en-US" sz="1400">
                <a:ea typeface="+mn-lt"/>
                <a:cs typeface="+mn-lt"/>
              </a:rPr>
              <a:t> </a:t>
            </a:r>
            <a:r>
              <a:rPr lang="ko-KR" sz="1400">
                <a:ea typeface="+mn-lt"/>
                <a:cs typeface="+mn-lt"/>
              </a:rPr>
              <a:t>검색 </a:t>
            </a:r>
            <a:r>
              <a:rPr lang="ko-KR" altLang="en-US" sz="1400">
                <a:ea typeface="+mn-lt"/>
                <a:cs typeface="+mn-lt"/>
              </a:rPr>
              <a:t>수만</a:t>
            </a:r>
            <a:r>
              <a:rPr lang="ko-KR" sz="1400">
                <a:ea typeface="+mn-lt"/>
                <a:cs typeface="+mn-lt"/>
              </a:rPr>
              <a:t> 높여 경쟁력을 높임</a:t>
            </a:r>
            <a:endParaRPr lang="en-US" altLang="ko-KR" sz="1400">
              <a:ea typeface="+mn-lt"/>
              <a:cs typeface="+mn-lt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>
                <a:ea typeface="+mn-lt"/>
                <a:cs typeface="+mn-lt"/>
              </a:rPr>
              <a:t>- "연어", "녹차" 와 같은 화장품의 주요 성분을 키워드에 추가</a:t>
            </a:r>
          </a:p>
          <a:p>
            <a:pPr algn="just">
              <a:lnSpc>
                <a:spcPct val="120000"/>
              </a:lnSpc>
            </a:pPr>
            <a:r>
              <a:rPr lang="ko-KR" sz="1400">
                <a:ea typeface="+mn-lt"/>
                <a:cs typeface="+mn-lt"/>
              </a:rPr>
              <a:t>- 유튜브 광고를 통해 </a:t>
            </a:r>
            <a:r>
              <a:rPr lang="ko-KR" altLang="en-US" sz="1400">
                <a:ea typeface="+mn-lt"/>
                <a:cs typeface="+mn-lt"/>
              </a:rPr>
              <a:t>검색 수</a:t>
            </a:r>
            <a:r>
              <a:rPr lang="ko-KR" sz="1400">
                <a:ea typeface="+mn-lt"/>
                <a:cs typeface="+mn-lt"/>
              </a:rPr>
              <a:t> 상승</a:t>
            </a:r>
            <a:endParaRPr lang="en-US" altLang="ko-KR" sz="1400">
              <a:ea typeface="+mn-lt"/>
              <a:cs typeface="+mn-lt"/>
            </a:endParaRPr>
          </a:p>
          <a:p>
            <a:pPr algn="just">
              <a:lnSpc>
                <a:spcPct val="120000"/>
              </a:lnSpc>
            </a:pPr>
            <a:r>
              <a:rPr lang="ko-KR" sz="1400">
                <a:ea typeface="+mn-lt"/>
                <a:cs typeface="+mn-lt"/>
              </a:rPr>
              <a:t>- 온라인 구매 유도를 통해 스마트 스토어 </a:t>
            </a:r>
            <a:r>
              <a:rPr lang="ko-KR" altLang="en-US" sz="1400">
                <a:ea typeface="+mn-lt"/>
                <a:cs typeface="+mn-lt"/>
              </a:rPr>
              <a:t>활성화</a:t>
            </a:r>
            <a:endParaRPr lang="en-US" sz="1400">
              <a:ea typeface="+mn-lt"/>
              <a:cs typeface="+mn-lt"/>
            </a:endParaRPr>
          </a:p>
          <a:p>
            <a:pPr algn="just">
              <a:lnSpc>
                <a:spcPct val="120000"/>
              </a:lnSpc>
            </a:pPr>
            <a:endParaRPr lang="en-US" altLang="ko-KR" sz="1400">
              <a:solidFill>
                <a:srgbClr val="655D5B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7BBB6D-2F4F-492C-9634-0C931CE0DB37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16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54543" y="566254"/>
            <a:ext cx="156966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err="1">
                <a:solidFill>
                  <a:srgbClr val="554F4D"/>
                </a:solidFill>
              </a:rPr>
              <a:t>느낀점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l"/>
            <a:r>
              <a:rPr lang="en-US" altLang="ko-KR" sz="1100">
                <a:solidFill>
                  <a:srgbClr val="554F4D"/>
                </a:solidFill>
              </a:rPr>
              <a:t>Part 5</a:t>
            </a:r>
            <a:endParaRPr lang="ko-KR" altLang="en-US" sz="1100">
              <a:solidFill>
                <a:srgbClr val="554F4D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F51CCD-48B8-4F13-86F8-BFC8F98043CE}"/>
              </a:ext>
            </a:extLst>
          </p:cNvPr>
          <p:cNvSpPr txBox="1"/>
          <p:nvPr/>
        </p:nvSpPr>
        <p:spPr>
          <a:xfrm>
            <a:off x="909733" y="1565898"/>
            <a:ext cx="8890020" cy="583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sz="1400">
                <a:solidFill>
                  <a:srgbClr val="000000"/>
                </a:solidFill>
              </a:rPr>
              <a:t>강민수</a:t>
            </a:r>
            <a:r>
              <a:rPr lang="ko-KR" altLang="en-US" sz="1400">
                <a:solidFill>
                  <a:srgbClr val="000000"/>
                </a:solidFill>
              </a:rPr>
              <a:t> </a:t>
            </a:r>
            <a:r>
              <a:rPr lang="en-US" altLang="ko-KR" sz="1400">
                <a:solidFill>
                  <a:srgbClr val="000000"/>
                </a:solidFill>
              </a:rPr>
              <a:t>-</a:t>
            </a:r>
            <a:r>
              <a:rPr lang="ko-KR" altLang="en-US" sz="1400">
                <a:solidFill>
                  <a:srgbClr val="000000"/>
                </a:solidFill>
              </a:rPr>
              <a:t> </a:t>
            </a:r>
            <a:r>
              <a:rPr lang="ko-KR" altLang="en-US" sz="1400" err="1">
                <a:solidFill>
                  <a:srgbClr val="000000"/>
                </a:solidFill>
              </a:rPr>
              <a:t>크롤링</a:t>
            </a:r>
            <a:r>
              <a:rPr lang="ko-KR" altLang="en-US" sz="1400">
                <a:solidFill>
                  <a:srgbClr val="000000"/>
                </a:solidFill>
              </a:rPr>
              <a:t> 수업이 많이 짧았다는 생각이 들었고, 화장품의 가격, 소비자정보 등의 데이터를 </a:t>
            </a:r>
            <a:r>
              <a:rPr lang="ko-KR" altLang="en-US" sz="1400" err="1">
                <a:solidFill>
                  <a:srgbClr val="000000"/>
                </a:solidFill>
              </a:rPr>
              <a:t>수집해올수</a:t>
            </a:r>
            <a:r>
              <a:rPr lang="ko-KR" altLang="en-US" sz="1400">
                <a:solidFill>
                  <a:srgbClr val="000000"/>
                </a:solidFill>
              </a:rPr>
              <a:t> 있었으면 더 좋은 분석을 할 수 있었을 것 같아 아쉬움이 남습니다.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7BBB6D-2F4F-492C-9634-0C931CE0DB37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B9B221-7A08-4598-BC4D-3D957D959E5C}"/>
              </a:ext>
            </a:extLst>
          </p:cNvPr>
          <p:cNvSpPr txBox="1"/>
          <p:nvPr/>
        </p:nvSpPr>
        <p:spPr>
          <a:xfrm>
            <a:off x="957081" y="2608963"/>
            <a:ext cx="9221858" cy="8424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err="1">
                <a:solidFill>
                  <a:srgbClr val="000000"/>
                </a:solidFill>
              </a:rPr>
              <a:t>고세림</a:t>
            </a:r>
            <a:r>
              <a:rPr lang="ko-KR" altLang="en-US" sz="1400">
                <a:solidFill>
                  <a:srgbClr val="000000"/>
                </a:solidFill>
              </a:rPr>
              <a:t> </a:t>
            </a:r>
            <a:r>
              <a:rPr lang="en-US" altLang="ko-KR" sz="1400">
                <a:solidFill>
                  <a:srgbClr val="000000"/>
                </a:solidFill>
              </a:rPr>
              <a:t>-</a:t>
            </a:r>
            <a:r>
              <a:rPr lang="ko-KR" altLang="en-US" sz="1400">
                <a:solidFill>
                  <a:srgbClr val="000000"/>
                </a:solidFill>
              </a:rPr>
              <a:t> 방대한 자료를 통해 원하는 데이터만을 수집하는 것과 </a:t>
            </a:r>
            <a:r>
              <a:rPr lang="ko-KR" sz="1400">
                <a:solidFill>
                  <a:srgbClr val="000000"/>
                </a:solidFill>
                <a:ea typeface="+mn-lt"/>
                <a:cs typeface="+mn-lt"/>
              </a:rPr>
              <a:t>추가적으로 필요한 데이터가 원하는 형태대로 제공이 되지 않았을 때 추가데이터를 </a:t>
            </a:r>
            <a:r>
              <a:rPr lang="ko-KR" altLang="en-US" sz="1400">
                <a:solidFill>
                  <a:srgbClr val="000000"/>
                </a:solidFill>
                <a:ea typeface="+mn-lt"/>
                <a:cs typeface="+mn-lt"/>
              </a:rPr>
              <a:t>수집해야 하는 것에</a:t>
            </a:r>
            <a:r>
              <a:rPr lang="ko-KR" altLang="en-US" sz="1400">
                <a:solidFill>
                  <a:srgbClr val="000000"/>
                </a:solidFill>
              </a:rPr>
              <a:t> 가장 큰 어려움을 겪었다.  화장품 가격과 판매량과의 상관관계 또한 추가적으로 분석하면 좋을 것 같다.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D2A983-9FA2-48ED-AECD-B59B91F66488}"/>
              </a:ext>
            </a:extLst>
          </p:cNvPr>
          <p:cNvSpPr txBox="1"/>
          <p:nvPr/>
        </p:nvSpPr>
        <p:spPr>
          <a:xfrm>
            <a:off x="905703" y="3820064"/>
            <a:ext cx="9313353" cy="11010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>
                <a:solidFill>
                  <a:srgbClr val="000000"/>
                </a:solidFill>
              </a:rPr>
              <a:t>김효정 </a:t>
            </a:r>
            <a:r>
              <a:rPr lang="en-US" altLang="ko-KR" sz="1400">
                <a:solidFill>
                  <a:srgbClr val="000000"/>
                </a:solidFill>
              </a:rPr>
              <a:t>- </a:t>
            </a:r>
            <a:r>
              <a:rPr lang="en-US" altLang="ko-KR" sz="1400" err="1">
                <a:solidFill>
                  <a:srgbClr val="000000"/>
                </a:solidFill>
              </a:rPr>
              <a:t>목적을</a:t>
            </a:r>
            <a:r>
              <a:rPr lang="en-US" altLang="ko-KR" sz="1400">
                <a:solidFill>
                  <a:srgbClr val="000000"/>
                </a:solidFill>
              </a:rPr>
              <a:t> </a:t>
            </a:r>
            <a:r>
              <a:rPr lang="en-US" altLang="ko-KR" sz="1400" err="1">
                <a:solidFill>
                  <a:srgbClr val="000000"/>
                </a:solidFill>
              </a:rPr>
              <a:t>갖고</a:t>
            </a:r>
            <a:r>
              <a:rPr lang="en-US" altLang="ko-KR" sz="1400">
                <a:solidFill>
                  <a:srgbClr val="000000"/>
                </a:solidFill>
              </a:rPr>
              <a:t> </a:t>
            </a:r>
            <a:r>
              <a:rPr lang="en-US" altLang="ko-KR" sz="1400" err="1">
                <a:solidFill>
                  <a:srgbClr val="000000"/>
                </a:solidFill>
              </a:rPr>
              <a:t>하나의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프로젝트를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완성하기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위해</a:t>
            </a:r>
            <a:r>
              <a:rPr lang="en-US" altLang="ko-KR" sz="1400">
                <a:solidFill>
                  <a:srgbClr val="000000"/>
                </a:solidFill>
              </a:rPr>
              <a:t> </a:t>
            </a:r>
            <a:r>
              <a:rPr lang="en-US" altLang="ko-KR" sz="1400" err="1">
                <a:solidFill>
                  <a:srgbClr val="000000"/>
                </a:solidFill>
              </a:rPr>
              <a:t>팀원과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소통이</a:t>
            </a:r>
            <a:r>
              <a:rPr lang="en-US" altLang="ko-KR" sz="1400">
                <a:solidFill>
                  <a:srgbClr val="000000"/>
                </a:solidFill>
              </a:rPr>
              <a:t> </a:t>
            </a:r>
            <a:r>
              <a:rPr lang="en-US" altLang="ko-KR" sz="1400" err="1">
                <a:solidFill>
                  <a:srgbClr val="000000"/>
                </a:solidFill>
              </a:rPr>
              <a:t>중요함을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느꼈다</a:t>
            </a:r>
            <a:r>
              <a:rPr lang="en-US" altLang="ko-KR" sz="1400">
                <a:solidFill>
                  <a:srgbClr val="000000"/>
                </a:solidFill>
              </a:rPr>
              <a:t>. </a:t>
            </a:r>
            <a:r>
              <a:rPr lang="en-US" altLang="ko-KR" sz="1400" err="1">
                <a:solidFill>
                  <a:srgbClr val="000000"/>
                </a:solidFill>
              </a:rPr>
              <a:t>또한</a:t>
            </a:r>
            <a:r>
              <a:rPr lang="en-US" altLang="ko-KR" sz="1400">
                <a:solidFill>
                  <a:srgbClr val="000000"/>
                </a:solidFill>
              </a:rPr>
              <a:t>, </a:t>
            </a:r>
            <a:r>
              <a:rPr lang="en-US" altLang="ko-KR" sz="1400" err="1">
                <a:solidFill>
                  <a:srgbClr val="000000"/>
                </a:solidFill>
              </a:rPr>
              <a:t>개발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관점에서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프로젝트의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흐름에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따라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데이터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수집</a:t>
            </a:r>
            <a:r>
              <a:rPr lang="en-US" altLang="ko-KR" sz="1400">
                <a:solidFill>
                  <a:srgbClr val="000000"/>
                </a:solidFill>
              </a:rPr>
              <a:t>, </a:t>
            </a:r>
            <a:r>
              <a:rPr lang="en-US" altLang="ko-KR" sz="1400" err="1">
                <a:solidFill>
                  <a:srgbClr val="000000"/>
                </a:solidFill>
              </a:rPr>
              <a:t>전처리</a:t>
            </a:r>
            <a:r>
              <a:rPr lang="en-US" altLang="ko-KR" sz="1400">
                <a:solidFill>
                  <a:srgbClr val="000000"/>
                </a:solidFill>
              </a:rPr>
              <a:t>, </a:t>
            </a:r>
            <a:r>
              <a:rPr lang="en-US" altLang="ko-KR" sz="1400" err="1">
                <a:solidFill>
                  <a:srgbClr val="000000"/>
                </a:solidFill>
              </a:rPr>
              <a:t>분석</a:t>
            </a:r>
            <a:r>
              <a:rPr lang="en-US" altLang="ko-KR" sz="1400">
                <a:solidFill>
                  <a:srgbClr val="000000"/>
                </a:solidFill>
              </a:rPr>
              <a:t> 등 </a:t>
            </a:r>
            <a:r>
              <a:rPr lang="en-US" altLang="ko-KR" sz="1400" err="1">
                <a:solidFill>
                  <a:srgbClr val="000000"/>
                </a:solidFill>
              </a:rPr>
              <a:t>다양한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기술이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활용됨을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다시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한번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느꼈다</a:t>
            </a:r>
            <a:r>
              <a:rPr lang="en-US" altLang="ko-KR" sz="1400">
                <a:solidFill>
                  <a:srgbClr val="000000"/>
                </a:solidFill>
              </a:rPr>
              <a:t>. </a:t>
            </a:r>
            <a:r>
              <a:rPr lang="en-US" altLang="ko-KR" sz="1400" err="1">
                <a:solidFill>
                  <a:srgbClr val="000000"/>
                </a:solidFill>
              </a:rPr>
              <a:t>특히</a:t>
            </a:r>
            <a:r>
              <a:rPr lang="en-US" altLang="ko-KR" sz="1400">
                <a:solidFill>
                  <a:srgbClr val="000000"/>
                </a:solidFill>
              </a:rPr>
              <a:t>, </a:t>
            </a:r>
            <a:r>
              <a:rPr lang="en-US" altLang="ko-KR" sz="1400" err="1">
                <a:solidFill>
                  <a:srgbClr val="000000"/>
                </a:solidFill>
              </a:rPr>
              <a:t>이번주에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배운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데이터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크롤링과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저번주에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배운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분석을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한번에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활용함을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통해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복습할</a:t>
            </a:r>
            <a:r>
              <a:rPr lang="en-US" altLang="ko-KR" sz="1400">
                <a:solidFill>
                  <a:srgbClr val="000000"/>
                </a:solidFill>
              </a:rPr>
              <a:t> 수 </a:t>
            </a:r>
            <a:r>
              <a:rPr lang="en-US" altLang="ko-KR" sz="1400" err="1">
                <a:solidFill>
                  <a:srgbClr val="000000"/>
                </a:solidFill>
              </a:rPr>
              <a:t>있어서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좋았다</a:t>
            </a:r>
            <a:r>
              <a:rPr lang="en-US" altLang="ko-KR" sz="1400">
                <a:solidFill>
                  <a:srgbClr val="000000"/>
                </a:solidFill>
              </a:rPr>
              <a:t>. </a:t>
            </a:r>
            <a:r>
              <a:rPr lang="en-US" altLang="ko-KR" sz="1400" err="1">
                <a:solidFill>
                  <a:srgbClr val="000000"/>
                </a:solidFill>
              </a:rPr>
              <a:t>다만</a:t>
            </a:r>
            <a:r>
              <a:rPr lang="en-US" altLang="ko-KR" sz="1400">
                <a:solidFill>
                  <a:srgbClr val="000000"/>
                </a:solidFill>
              </a:rPr>
              <a:t>, </a:t>
            </a:r>
            <a:r>
              <a:rPr lang="en-US" altLang="ko-KR" sz="1400" err="1">
                <a:solidFill>
                  <a:srgbClr val="000000"/>
                </a:solidFill>
              </a:rPr>
              <a:t>정해진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방향이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없고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주제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선정에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폭이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너무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넓어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단시간내에</a:t>
            </a:r>
            <a:r>
              <a:rPr lang="en-US" altLang="ko-KR" sz="1400">
                <a:solidFill>
                  <a:srgbClr val="000000"/>
                </a:solidFill>
              </a:rPr>
              <a:t> </a:t>
            </a:r>
            <a:r>
              <a:rPr lang="en-US" altLang="ko-KR" sz="1400" err="1">
                <a:solidFill>
                  <a:srgbClr val="000000"/>
                </a:solidFill>
              </a:rPr>
              <a:t>과제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수행하는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것이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힘들었다</a:t>
            </a:r>
            <a:r>
              <a:rPr lang="en-US" altLang="ko-KR" sz="14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43324B-C614-40AB-ACC0-3EF6C30D3716}"/>
              </a:ext>
            </a:extLst>
          </p:cNvPr>
          <p:cNvSpPr txBox="1"/>
          <p:nvPr/>
        </p:nvSpPr>
        <p:spPr>
          <a:xfrm>
            <a:off x="857550" y="5205682"/>
            <a:ext cx="8877729" cy="583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err="1">
                <a:solidFill>
                  <a:srgbClr val="000000"/>
                </a:solidFill>
              </a:rPr>
              <a:t>황찬웅</a:t>
            </a:r>
            <a:r>
              <a:rPr lang="ko-KR" altLang="en-US" sz="1400">
                <a:solidFill>
                  <a:srgbClr val="000000"/>
                </a:solidFill>
              </a:rPr>
              <a:t> </a:t>
            </a:r>
            <a:r>
              <a:rPr lang="en-US" altLang="ko-KR" sz="1400">
                <a:solidFill>
                  <a:srgbClr val="000000"/>
                </a:solidFill>
              </a:rPr>
              <a:t>-</a:t>
            </a:r>
            <a:r>
              <a:rPr lang="ko-KR" altLang="en-US" sz="1400">
                <a:solidFill>
                  <a:srgbClr val="000000"/>
                </a:solidFill>
              </a:rPr>
              <a:t> </a:t>
            </a:r>
            <a:r>
              <a:rPr lang="ko-KR" sz="1400">
                <a:solidFill>
                  <a:srgbClr val="000000"/>
                </a:solidFill>
                <a:ea typeface="+mn-lt"/>
                <a:cs typeface="+mn-lt"/>
              </a:rPr>
              <a:t> 워드 </a:t>
            </a:r>
            <a:r>
              <a:rPr lang="ko-KR" sz="1400" err="1">
                <a:solidFill>
                  <a:srgbClr val="000000"/>
                </a:solidFill>
                <a:ea typeface="+mn-lt"/>
                <a:cs typeface="+mn-lt"/>
              </a:rPr>
              <a:t>클라우딩을</a:t>
            </a:r>
            <a:r>
              <a:rPr lang="ko-KR" sz="1400">
                <a:solidFill>
                  <a:srgbClr val="000000"/>
                </a:solidFill>
                <a:ea typeface="+mn-lt"/>
                <a:cs typeface="+mn-lt"/>
              </a:rPr>
              <a:t> 통해 화장품에 관한 관심도를 알 수 있었다. </a:t>
            </a:r>
            <a:r>
              <a:rPr lang="ko-KR" altLang="en-US" sz="1400">
                <a:solidFill>
                  <a:srgbClr val="000000"/>
                </a:solidFill>
                <a:ea typeface="+mn-lt"/>
                <a:cs typeface="+mn-lt"/>
              </a:rPr>
              <a:t>의외로</a:t>
            </a:r>
            <a:r>
              <a:rPr lang="ko-KR" altLang="en-US" sz="1400">
                <a:solidFill>
                  <a:srgbClr val="000000"/>
                </a:solidFill>
              </a:rPr>
              <a:t> 선물용 화장품에 대한 공급이 적다는 것에 놀랐고 좋은 사업 아이템으로 발전 시킬 수 있을 것 같다.</a:t>
            </a:r>
          </a:p>
        </p:txBody>
      </p:sp>
    </p:spTree>
    <p:extLst>
      <p:ext uri="{BB962C8B-B14F-4D97-AF65-F5344CB8AC3E}">
        <p14:creationId xmlns:p14="http://schemas.microsoft.com/office/powerpoint/2010/main" val="420091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CAB5CF-4910-4BCC-9FF4-FAFB7DC3C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54066F-367A-43F0-B6C4-302DF59E95A9}"/>
              </a:ext>
            </a:extLst>
          </p:cNvPr>
          <p:cNvSpPr txBox="1"/>
          <p:nvPr/>
        </p:nvSpPr>
        <p:spPr>
          <a:xfrm>
            <a:off x="7081522" y="2644170"/>
            <a:ext cx="28151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>
                <a:solidFill>
                  <a:srgbClr val="554F4D"/>
                </a:solidFill>
              </a:rPr>
              <a:t>Q&amp;A</a:t>
            </a:r>
            <a:endParaRPr lang="ko-KR" altLang="en-US" sz="960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5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97AA1E-FEDE-4944-B5E2-27A6952A71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6651BB-60F5-40E4-B264-A16E0A3C93EE}"/>
              </a:ext>
            </a:extLst>
          </p:cNvPr>
          <p:cNvSpPr/>
          <p:nvPr/>
        </p:nvSpPr>
        <p:spPr>
          <a:xfrm>
            <a:off x="690880" y="711200"/>
            <a:ext cx="1090168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892FA-26DD-4A0C-849F-94F48398B3C9}"/>
              </a:ext>
            </a:extLst>
          </p:cNvPr>
          <p:cNvSpPr txBox="1"/>
          <p:nvPr/>
        </p:nvSpPr>
        <p:spPr>
          <a:xfrm>
            <a:off x="3690262" y="2644170"/>
            <a:ext cx="48013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>
                <a:solidFill>
                  <a:srgbClr val="554F4D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90080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298CC6-E2D8-41BB-8650-6670A4D3C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60" y="0"/>
            <a:ext cx="548785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1303357" y="1829885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>
                <a:solidFill>
                  <a:srgbClr val="554F4D"/>
                </a:solidFill>
              </a:rPr>
              <a:t>1</a:t>
            </a:r>
            <a:endParaRPr lang="ko-KR" altLang="en-US" sz="400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2138768" y="1876052"/>
            <a:ext cx="238078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554F4D"/>
                </a:solidFill>
              </a:rPr>
              <a:t>경쟁률 분석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BF8A0-1C9E-4A1C-854B-5709C37B6AAF}"/>
              </a:ext>
            </a:extLst>
          </p:cNvPr>
          <p:cNvSpPr txBox="1"/>
          <p:nvPr/>
        </p:nvSpPr>
        <p:spPr>
          <a:xfrm>
            <a:off x="1295420" y="2595190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>
                <a:solidFill>
                  <a:srgbClr val="554F4D"/>
                </a:solidFill>
              </a:rPr>
              <a:t>2</a:t>
            </a:r>
            <a:endParaRPr lang="ko-KR" altLang="en-US" sz="4000">
              <a:solidFill>
                <a:srgbClr val="554F4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9077E0-13C1-4313-8DAD-CBBCAA9053ED}"/>
              </a:ext>
            </a:extLst>
          </p:cNvPr>
          <p:cNvSpPr txBox="1"/>
          <p:nvPr/>
        </p:nvSpPr>
        <p:spPr>
          <a:xfrm>
            <a:off x="2130831" y="2641358"/>
            <a:ext cx="332450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554F4D"/>
                </a:solidFill>
              </a:rPr>
              <a:t>Word </a:t>
            </a:r>
            <a:r>
              <a:rPr lang="ko-KR" altLang="en-US" sz="3200" err="1">
                <a:solidFill>
                  <a:srgbClr val="554F4D"/>
                </a:solidFill>
              </a:rPr>
              <a:t>cloud</a:t>
            </a:r>
            <a:r>
              <a:rPr lang="ko-KR" altLang="en-US" sz="3200">
                <a:solidFill>
                  <a:srgbClr val="554F4D"/>
                </a:solidFill>
              </a:rPr>
              <a:t>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D6509-341D-4329-AA12-899AFC70CE06}"/>
              </a:ext>
            </a:extLst>
          </p:cNvPr>
          <p:cNvSpPr txBox="1"/>
          <p:nvPr/>
        </p:nvSpPr>
        <p:spPr>
          <a:xfrm>
            <a:off x="1311295" y="4106620"/>
            <a:ext cx="46679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l"/>
            <a:r>
              <a:rPr lang="en-US" altLang="ko-KR" sz="4000">
                <a:solidFill>
                  <a:srgbClr val="554F4D"/>
                </a:solidFill>
              </a:rPr>
              <a:t>4</a:t>
            </a:r>
            <a:endParaRPr lang="ko-KR" altLang="en-US" sz="4000">
              <a:solidFill>
                <a:srgbClr val="554F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D7C2-3349-4F4B-984E-3BDD891FCB19}"/>
              </a:ext>
            </a:extLst>
          </p:cNvPr>
          <p:cNvSpPr txBox="1"/>
          <p:nvPr/>
        </p:nvSpPr>
        <p:spPr>
          <a:xfrm>
            <a:off x="1753529" y="4208413"/>
            <a:ext cx="334578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sz="3200">
                <a:solidFill>
                  <a:srgbClr val="554F4D"/>
                </a:solidFill>
                <a:ea typeface="+mn-lt"/>
                <a:cs typeface="+mn-lt"/>
              </a:rPr>
              <a:t>키워드 유입 방안</a:t>
            </a:r>
            <a:endParaRPr lang="ko-KR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46AA8C-C738-4DAA-8394-228D4A57C3AB}"/>
              </a:ext>
            </a:extLst>
          </p:cNvPr>
          <p:cNvGrpSpPr/>
          <p:nvPr/>
        </p:nvGrpSpPr>
        <p:grpSpPr>
          <a:xfrm>
            <a:off x="811411" y="477594"/>
            <a:ext cx="2987294" cy="523220"/>
            <a:chOff x="2640851" y="477594"/>
            <a:chExt cx="2987294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1356F7-6E60-415E-93C3-F2B83051B641}"/>
                </a:ext>
              </a:extLst>
            </p:cNvPr>
            <p:cNvSpPr txBox="1"/>
            <p:nvPr/>
          </p:nvSpPr>
          <p:spPr>
            <a:xfrm>
              <a:off x="3479800" y="631482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54F4D"/>
                  </a:solidFill>
                </a:rPr>
                <a:t>A table of contents.</a:t>
              </a:r>
              <a:endParaRPr lang="ko-KR" altLang="en-US">
                <a:solidFill>
                  <a:srgbClr val="554F4D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541882-D751-4CCB-9348-135C193BA93B}"/>
                </a:ext>
              </a:extLst>
            </p:cNvPr>
            <p:cNvSpPr txBox="1"/>
            <p:nvPr/>
          </p:nvSpPr>
          <p:spPr>
            <a:xfrm>
              <a:off x="2640851" y="477594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>
                  <a:solidFill>
                    <a:srgbClr val="554F4D"/>
                  </a:solidFill>
                </a:rPr>
                <a:t>목차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E8D1BE-F904-466C-99A0-87C89D4158EE}"/>
              </a:ext>
            </a:extLst>
          </p:cNvPr>
          <p:cNvSpPr txBox="1"/>
          <p:nvPr/>
        </p:nvSpPr>
        <p:spPr>
          <a:xfrm>
            <a:off x="1319231" y="3336683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>
                <a:solidFill>
                  <a:srgbClr val="554F4D"/>
                </a:solidFill>
              </a:rPr>
              <a:t>3</a:t>
            </a:r>
            <a:endParaRPr lang="ko-KR" altLang="en-US" sz="4000">
              <a:solidFill>
                <a:srgbClr val="554F4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BB39D-F026-4BB2-B5D9-9B711D62C539}"/>
              </a:ext>
            </a:extLst>
          </p:cNvPr>
          <p:cNvSpPr txBox="1"/>
          <p:nvPr/>
        </p:nvSpPr>
        <p:spPr>
          <a:xfrm>
            <a:off x="2154642" y="3382851"/>
            <a:ext cx="279114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3200">
                <a:solidFill>
                  <a:srgbClr val="554F4D"/>
                </a:solidFill>
              </a:rPr>
              <a:t>경쟁력</a:t>
            </a:r>
            <a:r>
              <a:rPr lang="ko-KR" sz="3200">
                <a:solidFill>
                  <a:srgbClr val="554F4D"/>
                </a:solidFill>
                <a:ea typeface="+mn-lt"/>
                <a:cs typeface="+mn-lt"/>
              </a:rPr>
              <a:t> 높이기</a:t>
            </a:r>
            <a:endParaRPr lang="ko-KR" altLang="en-US" sz="3200">
              <a:solidFill>
                <a:srgbClr val="554F4D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CEDCE-4722-427E-AC16-03F33FA7A909}"/>
              </a:ext>
            </a:extLst>
          </p:cNvPr>
          <p:cNvSpPr txBox="1"/>
          <p:nvPr/>
        </p:nvSpPr>
        <p:spPr>
          <a:xfrm>
            <a:off x="1311295" y="4971808"/>
            <a:ext cx="46679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l"/>
            <a:r>
              <a:rPr lang="en-US" altLang="ko-KR" sz="4000">
                <a:solidFill>
                  <a:srgbClr val="554F4D"/>
                </a:solidFill>
              </a:rPr>
              <a:t>5</a:t>
            </a:r>
            <a:endParaRPr lang="ko-KR" altLang="en-US" sz="4000">
              <a:solidFill>
                <a:srgbClr val="554F4D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EBB4D5-2372-4F79-B2F8-0C9E0727BAF0}"/>
              </a:ext>
            </a:extLst>
          </p:cNvPr>
          <p:cNvSpPr txBox="1"/>
          <p:nvPr/>
        </p:nvSpPr>
        <p:spPr>
          <a:xfrm>
            <a:off x="2146706" y="5017976"/>
            <a:ext cx="307968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554F4D"/>
                </a:solidFill>
              </a:rPr>
              <a:t>결론 및 느낀 점</a:t>
            </a:r>
            <a:endParaRPr lang="ko-KR" altLang="en-US" sz="3200" err="1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71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3C622B-4A9C-45A0-8705-8E3882DF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710883" y="1702669"/>
            <a:ext cx="2236517" cy="2806331"/>
            <a:chOff x="710883" y="1702669"/>
            <a:chExt cx="2236517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710883" y="3167390"/>
              <a:ext cx="2106667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800">
                  <a:solidFill>
                    <a:srgbClr val="554F4D"/>
                  </a:solidFill>
                </a:rPr>
                <a:t>경쟁률 분석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1107416" y="1702669"/>
              <a:ext cx="1519968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3600">
                  <a:solidFill>
                    <a:schemeClr val="bg1"/>
                  </a:solidFill>
                </a:rPr>
                <a:t>Part 1.</a:t>
              </a:r>
              <a:endParaRPr lang="ko-KR" altLang="en-US" sz="3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56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65489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>
                <a:solidFill>
                  <a:srgbClr val="554F4D"/>
                </a:solidFill>
              </a:rPr>
              <a:t>경쟁률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rgbClr val="554F4D"/>
                </a:solidFill>
              </a:rPr>
              <a:t>Part 1</a:t>
            </a:r>
            <a:endParaRPr lang="ko-KR" altLang="en-US" sz="1100">
              <a:solidFill>
                <a:srgbClr val="554F4D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C1FE625-E61B-4A61-B44F-66AC5B0F47C5}"/>
              </a:ext>
            </a:extLst>
          </p:cNvPr>
          <p:cNvGrpSpPr/>
          <p:nvPr/>
        </p:nvGrpSpPr>
        <p:grpSpPr>
          <a:xfrm>
            <a:off x="1111508" y="1971055"/>
            <a:ext cx="10070583" cy="3192626"/>
            <a:chOff x="1182628" y="2092975"/>
            <a:chExt cx="10070583" cy="319262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9F63E06-4CEA-4AA9-9ED0-BDEDA9B309AA}"/>
                </a:ext>
              </a:extLst>
            </p:cNvPr>
            <p:cNvGrpSpPr/>
            <p:nvPr/>
          </p:nvGrpSpPr>
          <p:grpSpPr>
            <a:xfrm>
              <a:off x="1182628" y="4043680"/>
              <a:ext cx="2517646" cy="650235"/>
              <a:chOff x="811411" y="3799840"/>
              <a:chExt cx="2399149" cy="650235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53564E9-C0A9-4B14-B15F-E2247916F2D2}"/>
                  </a:ext>
                </a:extLst>
              </p:cNvPr>
              <p:cNvSpPr/>
              <p:nvPr/>
            </p:nvSpPr>
            <p:spPr>
              <a:xfrm>
                <a:off x="811411" y="3799840"/>
                <a:ext cx="2399149" cy="65023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A532CD-9EBA-4E8D-864A-A34D697F4AF7}"/>
                  </a:ext>
                </a:extLst>
              </p:cNvPr>
              <p:cNvSpPr txBox="1"/>
              <p:nvPr/>
            </p:nvSpPr>
            <p:spPr>
              <a:xfrm>
                <a:off x="1395991" y="3863347"/>
                <a:ext cx="12299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>
                    <a:solidFill>
                      <a:srgbClr val="554F4D"/>
                    </a:solidFill>
                  </a:rPr>
                  <a:t>STEP 1</a:t>
                </a:r>
                <a:endParaRPr lang="ko-KR" altLang="en-US" sz="2800">
                  <a:solidFill>
                    <a:srgbClr val="554F4D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9C76754-6343-40EC-BC24-822D375657C5}"/>
                </a:ext>
              </a:extLst>
            </p:cNvPr>
            <p:cNvGrpSpPr/>
            <p:nvPr/>
          </p:nvGrpSpPr>
          <p:grpSpPr>
            <a:xfrm>
              <a:off x="3700274" y="3393445"/>
              <a:ext cx="2517646" cy="650235"/>
              <a:chOff x="811411" y="3799840"/>
              <a:chExt cx="2399149" cy="650235"/>
            </a:xfrm>
            <a:solidFill>
              <a:schemeClr val="accent4"/>
            </a:solidFill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4A8A45-9FCC-4BA0-B698-F27B764E47CA}"/>
                  </a:ext>
                </a:extLst>
              </p:cNvPr>
              <p:cNvSpPr/>
              <p:nvPr/>
            </p:nvSpPr>
            <p:spPr>
              <a:xfrm>
                <a:off x="811411" y="3799840"/>
                <a:ext cx="2399149" cy="6502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73302-11AE-49BF-B59F-279E5162BDF0}"/>
                  </a:ext>
                </a:extLst>
              </p:cNvPr>
              <p:cNvSpPr txBox="1"/>
              <p:nvPr/>
            </p:nvSpPr>
            <p:spPr>
              <a:xfrm>
                <a:off x="1395991" y="3863347"/>
                <a:ext cx="1229987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>
                    <a:solidFill>
                      <a:srgbClr val="554F4D"/>
                    </a:solidFill>
                  </a:rPr>
                  <a:t>STEP 2</a:t>
                </a:r>
                <a:endParaRPr lang="ko-KR" altLang="en-US" sz="2800">
                  <a:solidFill>
                    <a:srgbClr val="554F4D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69066B2-646E-4618-B182-29E7A9BA8B0C}"/>
                </a:ext>
              </a:extLst>
            </p:cNvPr>
            <p:cNvGrpSpPr/>
            <p:nvPr/>
          </p:nvGrpSpPr>
          <p:grpSpPr>
            <a:xfrm>
              <a:off x="6217920" y="2743210"/>
              <a:ext cx="2517646" cy="650235"/>
              <a:chOff x="811411" y="3799840"/>
              <a:chExt cx="2399149" cy="650235"/>
            </a:xfrm>
            <a:solidFill>
              <a:schemeClr val="accent4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0FF6097-CA36-40DB-B97D-029EFBE1E9A8}"/>
                  </a:ext>
                </a:extLst>
              </p:cNvPr>
              <p:cNvSpPr/>
              <p:nvPr/>
            </p:nvSpPr>
            <p:spPr>
              <a:xfrm>
                <a:off x="811411" y="3799840"/>
                <a:ext cx="2399149" cy="6502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431F23-BFC3-496F-89B7-9679A92FCEB8}"/>
                  </a:ext>
                </a:extLst>
              </p:cNvPr>
              <p:cNvSpPr txBox="1"/>
              <p:nvPr/>
            </p:nvSpPr>
            <p:spPr>
              <a:xfrm>
                <a:off x="1395991" y="3863347"/>
                <a:ext cx="1229987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>
                    <a:solidFill>
                      <a:srgbClr val="554F4D"/>
                    </a:solidFill>
                  </a:rPr>
                  <a:t>STEP 3</a:t>
                </a:r>
                <a:endParaRPr lang="ko-KR" altLang="en-US" sz="2800">
                  <a:solidFill>
                    <a:srgbClr val="554F4D"/>
                  </a:solidFill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415C3DF-2E34-4E5C-9176-EE0428A71C7D}"/>
                </a:ext>
              </a:extLst>
            </p:cNvPr>
            <p:cNvGrpSpPr/>
            <p:nvPr/>
          </p:nvGrpSpPr>
          <p:grpSpPr>
            <a:xfrm>
              <a:off x="8735565" y="2092975"/>
              <a:ext cx="2517646" cy="650235"/>
              <a:chOff x="811411" y="3799840"/>
              <a:chExt cx="2399149" cy="650235"/>
            </a:xfrm>
            <a:solidFill>
              <a:schemeClr val="accent4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4FF1129-5362-4FC0-8E50-DA17729DE54C}"/>
                  </a:ext>
                </a:extLst>
              </p:cNvPr>
              <p:cNvSpPr/>
              <p:nvPr/>
            </p:nvSpPr>
            <p:spPr>
              <a:xfrm>
                <a:off x="811411" y="3799840"/>
                <a:ext cx="2399149" cy="6502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C0F14D-DB7F-44AB-B34C-CFB0FD13B656}"/>
                  </a:ext>
                </a:extLst>
              </p:cNvPr>
              <p:cNvSpPr txBox="1"/>
              <p:nvPr/>
            </p:nvSpPr>
            <p:spPr>
              <a:xfrm>
                <a:off x="1395991" y="3863347"/>
                <a:ext cx="1229987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>
                    <a:solidFill>
                      <a:srgbClr val="554F4D"/>
                    </a:solidFill>
                  </a:rPr>
                  <a:t>STEP 4</a:t>
                </a:r>
                <a:endParaRPr lang="ko-KR" altLang="en-US" sz="2800">
                  <a:solidFill>
                    <a:srgbClr val="554F4D"/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81074B-3B97-4ADA-A6BD-C3FDE732F9F7}"/>
                </a:ext>
              </a:extLst>
            </p:cNvPr>
            <p:cNvSpPr txBox="1"/>
            <p:nvPr/>
          </p:nvSpPr>
          <p:spPr>
            <a:xfrm>
              <a:off x="1182628" y="4762381"/>
              <a:ext cx="241401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en-US" altLang="ko-KR" sz="1400"/>
                <a:t>0.01% </a:t>
              </a:r>
              <a:r>
                <a:rPr lang="en-US" altLang="ko-KR" sz="1400" err="1"/>
                <a:t>미만의</a:t>
              </a:r>
              <a:r>
                <a:rPr lang="en-US" altLang="ko-KR" sz="1400"/>
                <a:t> </a:t>
              </a:r>
              <a:r>
                <a:rPr lang="en-US" altLang="ko-KR" sz="1400" err="1"/>
                <a:t>경쟁률을</a:t>
              </a:r>
              <a:r>
                <a:rPr lang="en-US" altLang="ko-KR" sz="1400"/>
                <a:t> </a:t>
              </a:r>
              <a:r>
                <a:rPr lang="en-US" altLang="ko-KR" sz="1400" err="1"/>
                <a:t>보이는</a:t>
              </a:r>
              <a:r>
                <a:rPr lang="en-US" altLang="ko-KR" sz="1400"/>
                <a:t> </a:t>
              </a:r>
              <a:r>
                <a:rPr lang="en-US" altLang="ko-KR" sz="1400" err="1"/>
                <a:t>데이터들이</a:t>
              </a:r>
              <a:r>
                <a:rPr lang="en-US" altLang="ko-KR" sz="1400"/>
                <a:t> </a:t>
              </a:r>
              <a:r>
                <a:rPr lang="en-US" altLang="ko-KR" sz="1400" err="1"/>
                <a:t>많다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5944E2-8586-4624-9D96-D203141F68BB}"/>
                </a:ext>
              </a:extLst>
            </p:cNvPr>
            <p:cNvSpPr txBox="1"/>
            <p:nvPr/>
          </p:nvSpPr>
          <p:spPr>
            <a:xfrm>
              <a:off x="3752091" y="4195851"/>
              <a:ext cx="2414012" cy="7386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en-US" altLang="ko-KR" sz="1400" err="1"/>
                <a:t>해당</a:t>
              </a:r>
              <a:r>
                <a:rPr lang="en-US" altLang="ko-KR" sz="1400"/>
                <a:t> </a:t>
              </a:r>
              <a:r>
                <a:rPr lang="en-US" altLang="ko-KR" sz="1400" err="1"/>
                <a:t>데이터들</a:t>
              </a:r>
              <a:r>
                <a:rPr lang="en-US" altLang="ko-KR" sz="1400"/>
                <a:t> 중 </a:t>
              </a:r>
              <a:r>
                <a:rPr lang="en-US" altLang="ko-KR" sz="1400" err="1"/>
                <a:t>검색</a:t>
              </a:r>
              <a:r>
                <a:rPr lang="en-US" altLang="ko-KR" sz="1400"/>
                <a:t> </a:t>
              </a:r>
              <a:r>
                <a:rPr lang="en-US" altLang="ko-KR" sz="1400" err="1"/>
                <a:t>수는</a:t>
              </a:r>
              <a:r>
                <a:rPr lang="en-US" altLang="ko-KR" sz="1400"/>
                <a:t> </a:t>
              </a:r>
              <a:r>
                <a:rPr lang="en-US" altLang="ko-KR" sz="1400" err="1"/>
                <a:t>충분하지만</a:t>
              </a:r>
              <a:r>
                <a:rPr lang="en-US" altLang="ko-KR" sz="1400"/>
                <a:t> </a:t>
              </a:r>
              <a:r>
                <a:rPr lang="en-US" altLang="ko-KR" sz="1400" err="1"/>
                <a:t>상품</a:t>
              </a:r>
              <a:r>
                <a:rPr lang="en-US" altLang="ko-KR" sz="1400"/>
                <a:t> </a:t>
              </a:r>
              <a:r>
                <a:rPr lang="en-US" altLang="ko-KR" sz="1400" err="1"/>
                <a:t>수가</a:t>
              </a:r>
              <a:r>
                <a:rPr lang="en-US" altLang="ko-KR" sz="1400"/>
                <a:t> 거의 없는 경우가 있다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5C6049-F99C-47E8-B7EF-268C17CDECB3}"/>
                </a:ext>
              </a:extLst>
            </p:cNvPr>
            <p:cNvSpPr txBox="1"/>
            <p:nvPr/>
          </p:nvSpPr>
          <p:spPr>
            <a:xfrm>
              <a:off x="8751173" y="2807204"/>
              <a:ext cx="2414012" cy="7386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en-US" altLang="ko-KR" sz="1400" err="1"/>
                <a:t>해당</a:t>
              </a:r>
              <a:r>
                <a:rPr lang="en-US" altLang="ko-KR" sz="1400"/>
                <a:t> </a:t>
              </a:r>
              <a:r>
                <a:rPr lang="en-US" altLang="ko-KR" sz="1400" err="1"/>
                <a:t>키워드를</a:t>
              </a:r>
              <a:r>
                <a:rPr lang="en-US" altLang="ko-KR" sz="1400"/>
                <a:t> </a:t>
              </a:r>
              <a:r>
                <a:rPr lang="en-US" altLang="ko-KR" sz="1400" err="1"/>
                <a:t>유튜브</a:t>
              </a:r>
              <a:r>
                <a:rPr lang="en-US" altLang="ko-KR" sz="1400"/>
                <a:t> </a:t>
              </a:r>
              <a:r>
                <a:rPr lang="en-US" altLang="ko-KR" sz="1400" err="1"/>
                <a:t>등을</a:t>
              </a:r>
              <a:r>
                <a:rPr lang="en-US" altLang="ko-KR" sz="1400"/>
                <a:t> 통해 키워드들의 </a:t>
              </a:r>
              <a:r>
                <a:rPr lang="en-US" altLang="ko-KR" sz="1400" err="1"/>
                <a:t>검색</a:t>
              </a:r>
              <a:r>
                <a:rPr lang="en-US" altLang="ko-KR" sz="1400"/>
                <a:t> </a:t>
              </a:r>
              <a:r>
                <a:rPr lang="en-US" altLang="ko-KR" sz="1400" err="1"/>
                <a:t>수를</a:t>
              </a:r>
              <a:r>
                <a:rPr lang="en-US" altLang="ko-KR" sz="1400"/>
                <a:t> </a:t>
              </a:r>
              <a:r>
                <a:rPr lang="en-US" altLang="ko-KR" sz="1400" err="1"/>
                <a:t>늘릴</a:t>
              </a:r>
              <a:r>
                <a:rPr lang="en-US" altLang="ko-KR" sz="1400"/>
                <a:t> 수 </a:t>
              </a:r>
              <a:r>
                <a:rPr lang="en-US" altLang="ko-KR" sz="1400" err="1"/>
                <a:t>있을</a:t>
              </a:r>
              <a:r>
                <a:rPr lang="en-US" altLang="ko-KR" sz="1400"/>
                <a:t> </a:t>
              </a:r>
              <a:r>
                <a:rPr lang="en-US" altLang="ko-KR" sz="1400" err="1"/>
                <a:t>것이다</a:t>
              </a:r>
              <a:endParaRPr lang="en-US" altLang="ko-KR" sz="14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DEC0F6-B480-4963-BAAB-52BAA6606B4A}"/>
                </a:ext>
              </a:extLst>
            </p:cNvPr>
            <p:cNvSpPr txBox="1"/>
            <p:nvPr/>
          </p:nvSpPr>
          <p:spPr>
            <a:xfrm>
              <a:off x="6307393" y="3467638"/>
              <a:ext cx="2453699" cy="7386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400"/>
                <a:t>해당 데이터를 뽑아 </a:t>
              </a:r>
              <a:r>
                <a:rPr lang="ko-KR" altLang="en-US" sz="1400" err="1"/>
                <a:t>경쟁력있는</a:t>
              </a:r>
              <a:r>
                <a:rPr lang="ko-KR" altLang="en-US" sz="1400"/>
                <a:t> 키워드들을 </a:t>
              </a:r>
              <a:r>
                <a:rPr lang="ko-KR" altLang="en-US" sz="1400" err="1"/>
                <a:t>찾을수</a:t>
              </a:r>
              <a:r>
                <a:rPr lang="ko-KR" altLang="en-US" sz="1400"/>
                <a:t> 있다</a:t>
              </a:r>
              <a:endParaRPr lang="en-US" sz="1400"/>
            </a:p>
          </p:txBody>
        </p:sp>
      </p:grpSp>
      <p:pic>
        <p:nvPicPr>
          <p:cNvPr id="31" name="그래픽 30" descr="갈매기형 화살표">
            <a:extLst>
              <a:ext uri="{FF2B5EF4-FFF2-40B4-BE49-F238E27FC236}">
                <a16:creationId xmlns:a16="http://schemas.microsoft.com/office/drawing/2014/main" id="{C025FAF7-6991-4A6A-A8D8-7958C211A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0990" y="2009159"/>
            <a:ext cx="523221" cy="523221"/>
          </a:xfrm>
          <a:prstGeom prst="rect">
            <a:avLst/>
          </a:prstGeom>
        </p:spPr>
      </p:pic>
      <p:pic>
        <p:nvPicPr>
          <p:cNvPr id="32" name="그래픽 31" descr="갈매기형 화살표">
            <a:extLst>
              <a:ext uri="{FF2B5EF4-FFF2-40B4-BE49-F238E27FC236}">
                <a16:creationId xmlns:a16="http://schemas.microsoft.com/office/drawing/2014/main" id="{8A20E247-38F3-4AF2-871A-D48F6351D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7539" y="2682260"/>
            <a:ext cx="523221" cy="523221"/>
          </a:xfrm>
          <a:prstGeom prst="rect">
            <a:avLst/>
          </a:prstGeom>
        </p:spPr>
      </p:pic>
      <p:pic>
        <p:nvPicPr>
          <p:cNvPr id="33" name="그래픽 32" descr="갈매기형 화살표">
            <a:extLst>
              <a:ext uri="{FF2B5EF4-FFF2-40B4-BE49-F238E27FC236}">
                <a16:creationId xmlns:a16="http://schemas.microsoft.com/office/drawing/2014/main" id="{1C96CB68-FA67-4B50-BF27-BFFB3A9B0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4088" y="3345201"/>
            <a:ext cx="523221" cy="52322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561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3C622B-4A9C-45A0-8705-8E3882DF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690427" y="1702669"/>
            <a:ext cx="2256973" cy="2806331"/>
            <a:chOff x="690427" y="1702669"/>
            <a:chExt cx="2256973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690427" y="3167390"/>
              <a:ext cx="2147576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800">
                  <a:solidFill>
                    <a:srgbClr val="554F4D"/>
                  </a:solidFill>
                </a:rPr>
                <a:t>Word </a:t>
              </a:r>
              <a:r>
                <a:rPr lang="ko-KR" altLang="en-US" sz="2800" err="1">
                  <a:solidFill>
                    <a:srgbClr val="554F4D"/>
                  </a:solidFill>
                </a:rPr>
                <a:t>Cloud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1107416" y="1702669"/>
              <a:ext cx="1519968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3600">
                  <a:solidFill>
                    <a:schemeClr val="bg1"/>
                  </a:solidFill>
                </a:rPr>
                <a:t>Part 2.</a:t>
              </a:r>
              <a:endParaRPr lang="ko-KR" altLang="en-US" sz="3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594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66A484-B419-4506-B363-6F22B52645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674" y="1"/>
            <a:ext cx="4604892" cy="6858000"/>
          </a:xfrm>
          <a:prstGeom prst="rect">
            <a:avLst/>
          </a:prstGeom>
        </p:spPr>
      </p:pic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9916" y="1132737"/>
            <a:ext cx="914400" cy="914400"/>
          </a:xfrm>
          <a:prstGeom prst="rect">
            <a:avLst/>
          </a:prstGeom>
        </p:spPr>
      </p:pic>
      <p:pic>
        <p:nvPicPr>
          <p:cNvPr id="2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B7B75B4-F460-4909-8B72-E68A7A7C1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80" y="1862089"/>
            <a:ext cx="6567576" cy="3363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DAB607-3567-4944-9B7D-E7801B839B90}"/>
              </a:ext>
            </a:extLst>
          </p:cNvPr>
          <p:cNvSpPr txBox="1"/>
          <p:nvPr/>
        </p:nvSpPr>
        <p:spPr>
          <a:xfrm>
            <a:off x="1447800" y="1219200"/>
            <a:ext cx="4039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err="1">
                <a:solidFill>
                  <a:srgbClr val="554F4D"/>
                </a:solidFill>
                <a:latin typeface="Gloucester MT Extra Condensed"/>
              </a:rPr>
              <a:t>워드클라우딩</a:t>
            </a:r>
            <a:r>
              <a:rPr lang="ko-KR" altLang="en-US" sz="3600">
                <a:solidFill>
                  <a:srgbClr val="554F4D"/>
                </a:solidFill>
                <a:latin typeface="Gloucester MT Extra Condensed"/>
              </a:rPr>
              <a:t>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3BA4C-4B83-4424-A3C7-BD64A6C8DAC7}"/>
              </a:ext>
            </a:extLst>
          </p:cNvPr>
          <p:cNvSpPr txBox="1"/>
          <p:nvPr/>
        </p:nvSpPr>
        <p:spPr>
          <a:xfrm>
            <a:off x="7309700" y="2049541"/>
            <a:ext cx="4240263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>
                <a:solidFill>
                  <a:srgbClr val="554F4D"/>
                </a:solidFill>
              </a:rPr>
              <a:t>1.</a:t>
            </a:r>
            <a:r>
              <a:rPr lang="ko-KR" altLang="en-US" sz="2800">
                <a:solidFill>
                  <a:srgbClr val="554F4D"/>
                </a:solidFill>
              </a:rPr>
              <a:t> </a:t>
            </a:r>
            <a:r>
              <a:rPr lang="ko-KR" altLang="en-US" sz="2800" b="1">
                <a:solidFill>
                  <a:srgbClr val="554F4D"/>
                </a:solidFill>
              </a:rPr>
              <a:t>"선물", "세트", </a:t>
            </a:r>
            <a:endParaRPr lang="ko-KR"/>
          </a:p>
          <a:p>
            <a:r>
              <a:rPr lang="ko-KR" altLang="en-US" sz="2800" b="1">
                <a:solidFill>
                  <a:srgbClr val="554F4D"/>
                </a:solidFill>
              </a:rPr>
              <a:t>    "피부"</a:t>
            </a:r>
            <a:r>
              <a:rPr lang="ko-KR" sz="2800" b="1">
                <a:solidFill>
                  <a:srgbClr val="554F4D"/>
                </a:solidFill>
                <a:ea typeface="+mn-lt"/>
                <a:cs typeface="+mn-lt"/>
              </a:rPr>
              <a:t>, </a:t>
            </a:r>
            <a:r>
              <a:rPr lang="en-US" altLang="ko-KR" sz="2800" b="1">
                <a:solidFill>
                  <a:srgbClr val="554F4D"/>
                </a:solidFill>
                <a:ea typeface="+mn-lt"/>
                <a:cs typeface="+mn-lt"/>
              </a:rPr>
              <a:t>"</a:t>
            </a:r>
            <a:r>
              <a:rPr lang="en-US" altLang="ko-KR" sz="2800" b="1" err="1">
                <a:solidFill>
                  <a:srgbClr val="554F4D"/>
                </a:solidFill>
                <a:ea typeface="+mn-lt"/>
                <a:cs typeface="+mn-lt"/>
              </a:rPr>
              <a:t>기초</a:t>
            </a:r>
            <a:r>
              <a:rPr lang="en-US" altLang="ko-KR" sz="2800" b="1">
                <a:solidFill>
                  <a:srgbClr val="554F4D"/>
                </a:solidFill>
                <a:ea typeface="+mn-lt"/>
                <a:cs typeface="+mn-lt"/>
              </a:rPr>
              <a:t>"</a:t>
            </a:r>
            <a:r>
              <a:rPr lang="ko-KR" altLang="en-US" sz="2800">
                <a:solidFill>
                  <a:srgbClr val="554F4D"/>
                </a:solidFill>
              </a:rPr>
              <a:t> </a:t>
            </a:r>
            <a:endParaRPr lang="ko-KR"/>
          </a:p>
          <a:p>
            <a:r>
              <a:rPr lang="ko-KR" altLang="en-US" sz="2000">
                <a:solidFill>
                  <a:srgbClr val="554F4D"/>
                </a:solidFill>
              </a:rPr>
              <a:t>-선물로 화장품의 검색 빈도가 높음</a:t>
            </a:r>
          </a:p>
          <a:p>
            <a:r>
              <a:rPr lang="ko-KR" altLang="en-US" sz="2000">
                <a:solidFill>
                  <a:srgbClr val="554F4D"/>
                </a:solidFill>
              </a:rPr>
              <a:t>-특히, 선물용으로 색조보단 </a:t>
            </a:r>
          </a:p>
          <a:p>
            <a:r>
              <a:rPr lang="ko-KR" altLang="en-US" sz="2000">
                <a:solidFill>
                  <a:srgbClr val="554F4D"/>
                </a:solidFill>
              </a:rPr>
              <a:t> 피부 기초, 세트 제품을 찾음</a:t>
            </a:r>
          </a:p>
          <a:p>
            <a:endParaRPr lang="ko-KR" altLang="en-US" sz="2800">
              <a:solidFill>
                <a:srgbClr val="554F4D"/>
              </a:solidFill>
            </a:endParaRPr>
          </a:p>
          <a:p>
            <a:r>
              <a:rPr lang="ko-KR" altLang="en-US" sz="3600" b="1">
                <a:solidFill>
                  <a:srgbClr val="554F4D"/>
                </a:solidFill>
              </a:rPr>
              <a:t>2.</a:t>
            </a:r>
            <a:r>
              <a:rPr lang="ko-KR" altLang="en-US" sz="3600">
                <a:solidFill>
                  <a:srgbClr val="554F4D"/>
                </a:solidFill>
              </a:rPr>
              <a:t> </a:t>
            </a:r>
            <a:r>
              <a:rPr lang="ko-KR" altLang="en-US" sz="2800" b="1">
                <a:solidFill>
                  <a:srgbClr val="554F4D"/>
                </a:solidFill>
              </a:rPr>
              <a:t>"연어", "고마"</a:t>
            </a:r>
          </a:p>
          <a:p>
            <a:r>
              <a:rPr lang="ko-KR" altLang="en-US" sz="2000">
                <a:solidFill>
                  <a:srgbClr val="554F4D"/>
                </a:solidFill>
              </a:rPr>
              <a:t>-연어가 화장품 성분으로 사용됨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4AA85C-4A43-4CCA-8EF5-D4C4C919186E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EC64E8-7EC3-464F-8999-0329D1AA0973}"/>
              </a:ext>
            </a:extLst>
          </p:cNvPr>
          <p:cNvSpPr/>
          <p:nvPr/>
        </p:nvSpPr>
        <p:spPr>
          <a:xfrm>
            <a:off x="5332447" y="3118091"/>
            <a:ext cx="1156571" cy="625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5FF4C2-F4AD-42D2-97F1-37420B1EAE0F}"/>
              </a:ext>
            </a:extLst>
          </p:cNvPr>
          <p:cNvSpPr/>
          <p:nvPr/>
        </p:nvSpPr>
        <p:spPr>
          <a:xfrm>
            <a:off x="2186124" y="3105800"/>
            <a:ext cx="1156571" cy="625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57B187-DE2D-4FCD-B6CF-248CFB148506}"/>
              </a:ext>
            </a:extLst>
          </p:cNvPr>
          <p:cNvSpPr/>
          <p:nvPr/>
        </p:nvSpPr>
        <p:spPr>
          <a:xfrm>
            <a:off x="821898" y="2859993"/>
            <a:ext cx="1156571" cy="625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AE25ED-B06D-4163-9951-9B34D9173775}"/>
              </a:ext>
            </a:extLst>
          </p:cNvPr>
          <p:cNvSpPr/>
          <p:nvPr/>
        </p:nvSpPr>
        <p:spPr>
          <a:xfrm>
            <a:off x="477768" y="3425349"/>
            <a:ext cx="456024" cy="7609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EF2522-E184-4F15-8C71-F09309BF6623}"/>
              </a:ext>
            </a:extLst>
          </p:cNvPr>
          <p:cNvSpPr/>
          <p:nvPr/>
        </p:nvSpPr>
        <p:spPr>
          <a:xfrm>
            <a:off x="3157059" y="3646574"/>
            <a:ext cx="1943151" cy="1068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410AD7-5233-4912-9E44-774C050492CC}"/>
              </a:ext>
            </a:extLst>
          </p:cNvPr>
          <p:cNvSpPr/>
          <p:nvPr/>
        </p:nvSpPr>
        <p:spPr>
          <a:xfrm>
            <a:off x="3599510" y="2982896"/>
            <a:ext cx="1340925" cy="625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58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66A484-B419-4506-B363-6F22B52645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674" y="1"/>
            <a:ext cx="4604892" cy="6858000"/>
          </a:xfrm>
          <a:prstGeom prst="rect">
            <a:avLst/>
          </a:prstGeom>
        </p:spPr>
      </p:pic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7457" y="957852"/>
            <a:ext cx="914400" cy="914400"/>
          </a:xfrm>
          <a:prstGeom prst="rect">
            <a:avLst/>
          </a:prstGeom>
        </p:spPr>
      </p:pic>
      <p:pic>
        <p:nvPicPr>
          <p:cNvPr id="2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B7B75B4-F460-4909-8B72-E68A7A7C1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80" y="1862089"/>
            <a:ext cx="6567576" cy="3363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DAB607-3567-4944-9B7D-E7801B839B90}"/>
              </a:ext>
            </a:extLst>
          </p:cNvPr>
          <p:cNvSpPr txBox="1"/>
          <p:nvPr/>
        </p:nvSpPr>
        <p:spPr>
          <a:xfrm>
            <a:off x="1447800" y="1219200"/>
            <a:ext cx="4039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err="1">
                <a:solidFill>
                  <a:srgbClr val="554F4D"/>
                </a:solidFill>
                <a:latin typeface="Gloucester MT Extra Condensed"/>
              </a:rPr>
              <a:t>워드클라우딩</a:t>
            </a:r>
            <a:r>
              <a:rPr lang="ko-KR" altLang="en-US" sz="3600">
                <a:solidFill>
                  <a:srgbClr val="554F4D"/>
                </a:solidFill>
                <a:latin typeface="Gloucester MT Extra Condensed"/>
              </a:rPr>
              <a:t>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3BA4C-4B83-4424-A3C7-BD64A6C8DAC7}"/>
              </a:ext>
            </a:extLst>
          </p:cNvPr>
          <p:cNvSpPr txBox="1"/>
          <p:nvPr/>
        </p:nvSpPr>
        <p:spPr>
          <a:xfrm>
            <a:off x="7154385" y="1868131"/>
            <a:ext cx="498156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>
                <a:solidFill>
                  <a:srgbClr val="554F4D"/>
                </a:solidFill>
              </a:rPr>
              <a:t>3. </a:t>
            </a:r>
            <a:r>
              <a:rPr lang="ko-KR" altLang="en-US" sz="2400" b="1">
                <a:solidFill>
                  <a:srgbClr val="554F4D"/>
                </a:solidFill>
              </a:rPr>
              <a:t>"올리브영", </a:t>
            </a:r>
            <a:r>
              <a:rPr lang="ko-KR" sz="2400" b="1">
                <a:solidFill>
                  <a:srgbClr val="554F4D"/>
                </a:solidFill>
                <a:ea typeface="+mn-lt"/>
                <a:cs typeface="+mn-lt"/>
              </a:rPr>
              <a:t>"매장</a:t>
            </a:r>
            <a:r>
              <a:rPr lang="en-US" altLang="ko-KR" sz="2400" b="1">
                <a:solidFill>
                  <a:srgbClr val="554F4D"/>
                </a:solidFill>
                <a:ea typeface="+mn-lt"/>
                <a:cs typeface="+mn-lt"/>
              </a:rPr>
              <a:t>",</a:t>
            </a:r>
            <a:r>
              <a:rPr lang="en-US" altLang="ko-KR" sz="2400" b="1">
                <a:solidFill>
                  <a:srgbClr val="554F4D"/>
                </a:solidFill>
              </a:rPr>
              <a:t>"</a:t>
            </a:r>
            <a:r>
              <a:rPr lang="ko-KR" altLang="en-US" sz="2400" b="1">
                <a:solidFill>
                  <a:srgbClr val="554F4D"/>
                </a:solidFill>
              </a:rPr>
              <a:t>오프라인"</a:t>
            </a:r>
            <a:endParaRPr lang="ko-KR" sz="2400" b="1">
              <a:solidFill>
                <a:srgbClr val="000000"/>
              </a:solidFill>
            </a:endParaRPr>
          </a:p>
          <a:p>
            <a:r>
              <a:rPr lang="ko-KR" altLang="en-US" sz="2000">
                <a:solidFill>
                  <a:srgbClr val="554F4D"/>
                </a:solidFill>
              </a:rPr>
              <a:t>-화장품 특성상 온라인 </a:t>
            </a:r>
            <a:r>
              <a:rPr lang="ko-KR" altLang="en-US" sz="2000" err="1">
                <a:solidFill>
                  <a:srgbClr val="554F4D"/>
                </a:solidFill>
              </a:rPr>
              <a:t>구매시</a:t>
            </a:r>
            <a:r>
              <a:rPr lang="ko-KR" altLang="en-US" sz="2000">
                <a:solidFill>
                  <a:srgbClr val="554F4D"/>
                </a:solidFill>
              </a:rPr>
              <a:t> </a:t>
            </a:r>
          </a:p>
          <a:p>
            <a:r>
              <a:rPr lang="ko-KR" altLang="en-US" sz="2000">
                <a:solidFill>
                  <a:srgbClr val="554F4D"/>
                </a:solidFill>
              </a:rPr>
              <a:t> 제약사항이 많음</a:t>
            </a:r>
            <a:endParaRPr lang="ko-KR"/>
          </a:p>
          <a:p>
            <a:r>
              <a:rPr lang="ko-KR" altLang="en-US" sz="2000">
                <a:solidFill>
                  <a:srgbClr val="554F4D"/>
                </a:solidFill>
              </a:rPr>
              <a:t>-</a:t>
            </a:r>
            <a:r>
              <a:rPr lang="ko-KR" altLang="en-US" sz="2000" err="1">
                <a:solidFill>
                  <a:srgbClr val="554F4D"/>
                </a:solidFill>
              </a:rPr>
              <a:t>발림감</a:t>
            </a:r>
            <a:r>
              <a:rPr lang="ko-KR" altLang="en-US" sz="2000">
                <a:solidFill>
                  <a:srgbClr val="554F4D"/>
                </a:solidFill>
              </a:rPr>
              <a:t>, </a:t>
            </a:r>
            <a:r>
              <a:rPr lang="ko-KR" altLang="en-US" sz="2000" err="1">
                <a:solidFill>
                  <a:srgbClr val="554F4D"/>
                </a:solidFill>
              </a:rPr>
              <a:t>보습감</a:t>
            </a:r>
            <a:r>
              <a:rPr lang="ko-KR" altLang="en-US" sz="2000">
                <a:solidFill>
                  <a:srgbClr val="554F4D"/>
                </a:solidFill>
              </a:rPr>
              <a:t> 등 제품의 특징을 파악하기 </a:t>
            </a:r>
            <a:endParaRPr lang="ko-KR">
              <a:solidFill>
                <a:srgbClr val="000000"/>
              </a:solidFill>
            </a:endParaRPr>
          </a:p>
          <a:p>
            <a:r>
              <a:rPr lang="ko-KR" altLang="en-US" sz="2000">
                <a:solidFill>
                  <a:srgbClr val="554F4D"/>
                </a:solidFill>
              </a:rPr>
              <a:t>위한 오프라인 구매 가능 여부 확인</a:t>
            </a:r>
          </a:p>
          <a:p>
            <a:endParaRPr lang="ko-KR" altLang="en-US" sz="2000">
              <a:solidFill>
                <a:srgbClr val="554F4D"/>
              </a:solidFill>
            </a:endParaRPr>
          </a:p>
          <a:p>
            <a:r>
              <a:rPr lang="ko-KR" altLang="en-US" sz="3600" b="1">
                <a:solidFill>
                  <a:srgbClr val="554F4D"/>
                </a:solidFill>
              </a:rPr>
              <a:t>4. </a:t>
            </a:r>
            <a:r>
              <a:rPr lang="ko-KR" altLang="en-US" sz="2800" b="1">
                <a:solidFill>
                  <a:srgbClr val="554F4D"/>
                </a:solidFill>
              </a:rPr>
              <a:t>"열", "녹차", "마스크", "팩"</a:t>
            </a:r>
          </a:p>
          <a:p>
            <a:r>
              <a:rPr lang="ko-KR" altLang="en-US" sz="2000">
                <a:solidFill>
                  <a:srgbClr val="554F4D"/>
                </a:solidFill>
              </a:rPr>
              <a:t>-마스크 장시간 착용으로 </a:t>
            </a:r>
          </a:p>
          <a:p>
            <a:r>
              <a:rPr lang="ko-KR" altLang="en-US" sz="2000">
                <a:solidFill>
                  <a:srgbClr val="554F4D"/>
                </a:solidFill>
              </a:rPr>
              <a:t>피부에 온도 상승 및 트러블 발생</a:t>
            </a:r>
          </a:p>
          <a:p>
            <a:r>
              <a:rPr lang="ko-KR" altLang="en-US" sz="2000">
                <a:solidFill>
                  <a:srgbClr val="554F4D"/>
                </a:solidFill>
              </a:rPr>
              <a:t>-피부 진정을 위한 녹차, 팩을 검색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85E938-50BA-44FD-B1CE-D2A925A1A799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C75604-9828-4045-9D00-E91B9A451B89}"/>
              </a:ext>
            </a:extLst>
          </p:cNvPr>
          <p:cNvSpPr/>
          <p:nvPr/>
        </p:nvSpPr>
        <p:spPr>
          <a:xfrm>
            <a:off x="5197253" y="4445445"/>
            <a:ext cx="1820248" cy="625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4F8B73-EC24-4732-AE7D-35EFE730B9AC}"/>
              </a:ext>
            </a:extLst>
          </p:cNvPr>
          <p:cNvSpPr/>
          <p:nvPr/>
        </p:nvSpPr>
        <p:spPr>
          <a:xfrm>
            <a:off x="4791671" y="2270056"/>
            <a:ext cx="603507" cy="465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B27182-B698-4674-BF41-13CD446B4FFB}"/>
              </a:ext>
            </a:extLst>
          </p:cNvPr>
          <p:cNvSpPr/>
          <p:nvPr/>
        </p:nvSpPr>
        <p:spPr>
          <a:xfrm>
            <a:off x="6487735" y="3044348"/>
            <a:ext cx="468314" cy="140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E4B7E6-B490-4613-8C98-A04ECAF0A7C4}"/>
              </a:ext>
            </a:extLst>
          </p:cNvPr>
          <p:cNvSpPr/>
          <p:nvPr/>
        </p:nvSpPr>
        <p:spPr>
          <a:xfrm>
            <a:off x="883348" y="3535958"/>
            <a:ext cx="603507" cy="465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2E6915-C00D-43CF-8B3E-38DBDFE029C1}"/>
              </a:ext>
            </a:extLst>
          </p:cNvPr>
          <p:cNvSpPr/>
          <p:nvPr/>
        </p:nvSpPr>
        <p:spPr>
          <a:xfrm>
            <a:off x="834186" y="4297958"/>
            <a:ext cx="1377797" cy="465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AC1F40-FC23-4AEA-9893-C270AD1D7CF7}"/>
              </a:ext>
            </a:extLst>
          </p:cNvPr>
          <p:cNvSpPr/>
          <p:nvPr/>
        </p:nvSpPr>
        <p:spPr>
          <a:xfrm>
            <a:off x="1522445" y="3904668"/>
            <a:ext cx="910764" cy="3921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761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65489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>
                <a:solidFill>
                  <a:srgbClr val="554F4D"/>
                </a:solidFill>
              </a:rPr>
              <a:t>키워드 추천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l"/>
            <a:r>
              <a:rPr lang="en-US" altLang="ko-KR" sz="1100">
                <a:solidFill>
                  <a:srgbClr val="554F4D"/>
                </a:solidFill>
              </a:rPr>
              <a:t>Part 2</a:t>
            </a:r>
            <a:endParaRPr lang="ko-KR" altLang="en-US" sz="1100">
              <a:solidFill>
                <a:srgbClr val="554F4D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1289239-E9AE-4312-B09A-EE840DA65F6A}"/>
              </a:ext>
            </a:extLst>
          </p:cNvPr>
          <p:cNvGrpSpPr/>
          <p:nvPr/>
        </p:nvGrpSpPr>
        <p:grpSpPr>
          <a:xfrm>
            <a:off x="1212112" y="1530143"/>
            <a:ext cx="10675088" cy="4970493"/>
            <a:chOff x="1212112" y="1388840"/>
            <a:chExt cx="10675088" cy="509121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B1AC472-C377-437A-9763-0ACAF31BA6ED}"/>
                </a:ext>
              </a:extLst>
            </p:cNvPr>
            <p:cNvSpPr/>
            <p:nvPr/>
          </p:nvSpPr>
          <p:spPr>
            <a:xfrm>
              <a:off x="1212112" y="1710984"/>
              <a:ext cx="10675088" cy="4769075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771E889-22D2-4A1E-BB55-C560B0DF5731}"/>
                </a:ext>
              </a:extLst>
            </p:cNvPr>
            <p:cNvSpPr/>
            <p:nvPr/>
          </p:nvSpPr>
          <p:spPr>
            <a:xfrm>
              <a:off x="1477926" y="1388840"/>
              <a:ext cx="3275640" cy="6280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ED2F008-8BEE-453D-B276-2B60B5EEA3CB}"/>
              </a:ext>
            </a:extLst>
          </p:cNvPr>
          <p:cNvSpPr txBox="1"/>
          <p:nvPr/>
        </p:nvSpPr>
        <p:spPr>
          <a:xfrm>
            <a:off x="1425206" y="2342304"/>
            <a:ext cx="10532212" cy="43329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>
                <a:solidFill>
                  <a:srgbClr val="554F4D"/>
                </a:solidFill>
                <a:ea typeface="+mn-lt"/>
                <a:cs typeface="+mn-lt"/>
              </a:rPr>
              <a:t>"</a:t>
            </a:r>
            <a:r>
              <a:rPr lang="ko-KR" altLang="en-US" sz="2800">
                <a:solidFill>
                  <a:srgbClr val="554F4D"/>
                </a:solidFill>
                <a:ea typeface="+mn-lt"/>
                <a:cs typeface="+mn-lt"/>
              </a:rPr>
              <a:t>선물용</a:t>
            </a:r>
            <a:r>
              <a:rPr lang="en-US" altLang="ko-KR" sz="2800">
                <a:solidFill>
                  <a:srgbClr val="554F4D"/>
                </a:solidFill>
                <a:ea typeface="+mn-lt"/>
                <a:cs typeface="+mn-lt"/>
              </a:rPr>
              <a:t>" </a:t>
            </a:r>
            <a:endParaRPr lang="en-US" altLang="ko-KR" sz="2400">
              <a:solidFill>
                <a:srgbClr val="655D5B"/>
              </a:solidFill>
              <a:ea typeface="이롭게 바탕체 Medium" panose="020B0600000101010101" pitchFamily="50" charset="-127"/>
              <a:cs typeface="+mn-lt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400">
                <a:solidFill>
                  <a:srgbClr val="554F4D"/>
                </a:solidFill>
                <a:ea typeface="+mn-lt"/>
                <a:cs typeface="+mn-lt"/>
              </a:rPr>
              <a:t>    -&gt; </a:t>
            </a:r>
            <a:r>
              <a:rPr lang="ko-KR" altLang="en-US" sz="2400">
                <a:solidFill>
                  <a:srgbClr val="554F4D"/>
                </a:solidFill>
                <a:ea typeface="+mn-lt"/>
                <a:cs typeface="+mn-lt"/>
              </a:rPr>
              <a:t>선물 키워드의 </a:t>
            </a:r>
            <a:r>
              <a:rPr lang="ko-KR" sz="2400">
                <a:solidFill>
                  <a:srgbClr val="554F4D"/>
                </a:solidFill>
                <a:ea typeface="+mn-lt"/>
                <a:cs typeface="+mn-lt"/>
              </a:rPr>
              <a:t>검색 빈도가 가장 </a:t>
            </a:r>
            <a:r>
              <a:rPr lang="ko-KR" altLang="en-US" sz="2400">
                <a:solidFill>
                  <a:srgbClr val="554F4D"/>
                </a:solidFill>
                <a:ea typeface="+mn-lt"/>
                <a:cs typeface="+mn-lt"/>
              </a:rPr>
              <a:t>높음</a:t>
            </a:r>
            <a:endParaRPr lang="en-US" altLang="ko-KR" sz="240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>
                <a:solidFill>
                  <a:srgbClr val="655D5B"/>
                </a:solidFill>
                <a:ea typeface="+mn-lt"/>
                <a:cs typeface="+mn-lt"/>
              </a:rPr>
              <a:t>"</a:t>
            </a:r>
            <a:r>
              <a:rPr lang="ko-KR" altLang="en-US" sz="2800">
                <a:solidFill>
                  <a:srgbClr val="655D5B"/>
                </a:solidFill>
                <a:ea typeface="+mn-lt"/>
                <a:cs typeface="+mn-lt"/>
              </a:rPr>
              <a:t>연어</a:t>
            </a:r>
            <a:r>
              <a:rPr lang="en-US" altLang="ko-KR" sz="2800">
                <a:solidFill>
                  <a:srgbClr val="655D5B"/>
                </a:solidFill>
                <a:ea typeface="+mn-lt"/>
                <a:cs typeface="+mn-lt"/>
              </a:rPr>
              <a:t> </a:t>
            </a:r>
            <a:r>
              <a:rPr lang="ko-KR" altLang="en-US" sz="2800">
                <a:solidFill>
                  <a:srgbClr val="655D5B"/>
                </a:solidFill>
                <a:ea typeface="+mn-lt"/>
                <a:cs typeface="+mn-lt"/>
              </a:rPr>
              <a:t>앰플</a:t>
            </a:r>
            <a:r>
              <a:rPr lang="en-US" altLang="ko-KR" sz="2800">
                <a:solidFill>
                  <a:srgbClr val="655D5B"/>
                </a:solidFill>
                <a:ea typeface="+mn-lt"/>
                <a:cs typeface="+mn-lt"/>
              </a:rPr>
              <a:t>"</a:t>
            </a:r>
            <a:r>
              <a:rPr lang="en-US" altLang="ko-KR" sz="2400">
                <a:solidFill>
                  <a:srgbClr val="655D5B"/>
                </a:solidFill>
                <a:ea typeface="+mn-lt"/>
                <a:cs typeface="+mn-lt"/>
              </a:rPr>
              <a:t> </a:t>
            </a:r>
            <a:endParaRPr lang="en-US" altLang="ko-KR" sz="2400">
              <a:solidFill>
                <a:srgbClr val="655D5B"/>
              </a:solidFill>
              <a:ea typeface="이롭게 바탕체 Medium" panose="020B0600000101010101" pitchFamily="50" charset="-127"/>
              <a:cs typeface="+mn-lt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400">
                <a:solidFill>
                  <a:srgbClr val="655D5B"/>
                </a:solidFill>
                <a:ea typeface="+mn-lt"/>
                <a:cs typeface="+mn-lt"/>
              </a:rPr>
              <a:t>    -&gt; </a:t>
            </a:r>
            <a:r>
              <a:rPr lang="ko-KR" sz="2400">
                <a:solidFill>
                  <a:srgbClr val="554F4D"/>
                </a:solidFill>
                <a:ea typeface="+mn-lt"/>
                <a:cs typeface="+mn-lt"/>
              </a:rPr>
              <a:t>연어성분 화장품의 수요가 </a:t>
            </a:r>
            <a:r>
              <a:rPr lang="ko-KR" altLang="en-US" sz="2400">
                <a:solidFill>
                  <a:srgbClr val="554F4D"/>
                </a:solidFill>
                <a:ea typeface="+mn-lt"/>
                <a:cs typeface="+mn-lt"/>
              </a:rPr>
              <a:t>많음</a:t>
            </a:r>
            <a:endParaRPr lang="en-US" altLang="ko-KR" sz="240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sz="2800">
                <a:solidFill>
                  <a:srgbClr val="655D5B"/>
                </a:solidFill>
                <a:ea typeface="+mn-lt"/>
                <a:cs typeface="+mn-lt"/>
              </a:rPr>
              <a:t>"오프라인"</a:t>
            </a:r>
            <a:r>
              <a:rPr lang="ko-KR" sz="2400">
                <a:solidFill>
                  <a:srgbClr val="655D5B"/>
                </a:solidFill>
                <a:ea typeface="이롭게 바탕체 Medium"/>
              </a:rPr>
              <a:t> </a:t>
            </a:r>
            <a:endParaRPr lang="ko-KR" altLang="en-US" sz="2400">
              <a:solidFill>
                <a:srgbClr val="655D5B"/>
              </a:solidFill>
              <a:ea typeface="이롭게 바탕체 Medium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400">
                <a:solidFill>
                  <a:srgbClr val="655D5B"/>
                </a:solidFill>
                <a:ea typeface="이롭게 바탕체 Medium"/>
              </a:rPr>
              <a:t>    -&gt;</a:t>
            </a:r>
            <a:r>
              <a:rPr lang="ko-KR" sz="2400">
                <a:solidFill>
                  <a:srgbClr val="655D5B"/>
                </a:solidFill>
                <a:ea typeface="이롭게 바탕체 Medium"/>
              </a:rPr>
              <a:t> </a:t>
            </a:r>
            <a:r>
              <a:rPr lang="ko-KR" altLang="en-US" sz="2400">
                <a:solidFill>
                  <a:srgbClr val="655D5B"/>
                </a:solidFill>
                <a:ea typeface="이롭게 바탕체 Medium"/>
              </a:rPr>
              <a:t>제품 테스트를 위한 오프라인</a:t>
            </a:r>
            <a:r>
              <a:rPr lang="ko-KR" altLang="en-US" sz="240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/>
              </a:rPr>
              <a:t> 매장을 선호</a:t>
            </a:r>
            <a:endParaRPr lang="ko-KR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/>
              </a:rPr>
              <a:t>"녹차 / 팩"</a:t>
            </a:r>
            <a:r>
              <a:rPr lang="ko-KR" altLang="en-US" sz="240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/>
              </a:rPr>
              <a:t> </a:t>
            </a:r>
            <a:endParaRPr lang="ko-KR" altLang="en-US" sz="240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40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/>
              </a:rPr>
              <a:t>    -&gt; 피부 진정을 위한 녹차 성분 및 팩 상품 수요가 많음</a:t>
            </a:r>
            <a:endParaRPr lang="ko-KR" altLang="en-US" sz="240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240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371F16-AD65-4FE2-A4EE-F3C559E83C25}"/>
              </a:ext>
            </a:extLst>
          </p:cNvPr>
          <p:cNvSpPr txBox="1"/>
          <p:nvPr/>
        </p:nvSpPr>
        <p:spPr>
          <a:xfrm>
            <a:off x="1424544" y="1622285"/>
            <a:ext cx="311816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2800" b="1" spc="-150">
                <a:solidFill>
                  <a:schemeClr val="bg1"/>
                </a:solidFill>
                <a:latin typeface="+mj-ea"/>
                <a:ea typeface="+mj-ea"/>
              </a:rPr>
              <a:t>워드 클라우드 결과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312AE9-AC8C-4147-8461-CF106E3E002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24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9FC2F39-B0D1-4A81-A89A-8084234251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11714C2-2339-4FFD-BDDD-E0583E02D8EA}"/>
              </a:ext>
            </a:extLst>
          </p:cNvPr>
          <p:cNvGrpSpPr/>
          <p:nvPr/>
        </p:nvGrpSpPr>
        <p:grpSpPr>
          <a:xfrm>
            <a:off x="536209" y="1702669"/>
            <a:ext cx="2465739" cy="2806331"/>
            <a:chOff x="536209" y="1702669"/>
            <a:chExt cx="2465739" cy="280633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9254D85-09D9-4499-BE1A-401A65408CB4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EE42FF-434C-448E-84C4-8410B780A032}"/>
                </a:ext>
              </a:extLst>
            </p:cNvPr>
            <p:cNvSpPr txBox="1"/>
            <p:nvPr/>
          </p:nvSpPr>
          <p:spPr>
            <a:xfrm>
              <a:off x="536209" y="3032196"/>
              <a:ext cx="2465739" cy="95410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800">
                  <a:solidFill>
                    <a:srgbClr val="554F4D"/>
                  </a:solidFill>
                </a:rPr>
                <a:t>경쟁력 높이기</a:t>
              </a:r>
              <a:endParaRPr lang="ko-KR"/>
            </a:p>
            <a:p>
              <a:pPr algn="ctr"/>
              <a:r>
                <a:rPr lang="ko-KR" altLang="en-US" sz="2800">
                  <a:solidFill>
                    <a:srgbClr val="554F4D"/>
                  </a:solidFill>
                </a:rPr>
                <a:t> 위한 방안</a:t>
              </a:r>
              <a:endParaRPr lang="ko-KR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CAFA94-2B03-48EB-9265-F34BDB3D7C9D}"/>
                </a:ext>
              </a:extLst>
            </p:cNvPr>
            <p:cNvSpPr txBox="1"/>
            <p:nvPr/>
          </p:nvSpPr>
          <p:spPr>
            <a:xfrm>
              <a:off x="1108378" y="1702669"/>
              <a:ext cx="1518044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3600">
                  <a:solidFill>
                    <a:srgbClr val="554F4D"/>
                  </a:solidFill>
                </a:rPr>
                <a:t>Part 3.</a:t>
              </a:r>
              <a:endParaRPr lang="ko-KR" altLang="en-US" sz="3600">
                <a:solidFill>
                  <a:srgbClr val="554F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152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03339E55045C644A9E8D208226CB5BF" ma:contentTypeVersion="8" ma:contentTypeDescription="새 문서를 만듭니다." ma:contentTypeScope="" ma:versionID="f084bbb7829c0c4847e79bb8576c2512">
  <xsd:schema xmlns:xsd="http://www.w3.org/2001/XMLSchema" xmlns:xs="http://www.w3.org/2001/XMLSchema" xmlns:p="http://schemas.microsoft.com/office/2006/metadata/properties" xmlns:ns2="7ab4a84b-0281-4dd2-b4f7-026aa8c2d20f" targetNamespace="http://schemas.microsoft.com/office/2006/metadata/properties" ma:root="true" ma:fieldsID="b5ab953ee0f1791d6772faf4fe098ff5" ns2:_="">
    <xsd:import namespace="7ab4a84b-0281-4dd2-b4f7-026aa8c2d2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b4a84b-0281-4dd2-b4f7-026aa8c2d2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4F75E8-8425-448E-B77A-1991B284AF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b4a84b-0281-4dd2-b4f7-026aa8c2d2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8DFDCD-F0A3-43E6-A5CF-FB929FE0E584}">
  <ds:schemaRefs>
    <ds:schemaRef ds:uri="http://purl.org/dc/elements/1.1/"/>
    <ds:schemaRef ds:uri="7ab4a84b-0281-4dd2-b4f7-026aa8c2d20f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E29AD57-7C08-4E67-9FA6-DE3EFF02BC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745</Words>
  <Application>Microsoft Office PowerPoint</Application>
  <PresentationFormat>와이드스크린</PresentationFormat>
  <Paragraphs>114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이롭게 바탕체 Medium</vt:lpstr>
      <vt:lpstr>Arial</vt:lpstr>
      <vt:lpstr>Calibri</vt:lpstr>
      <vt:lpstr>Gloucester MT Extra Condensed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김효정</cp:lastModifiedBy>
  <cp:revision>1</cp:revision>
  <dcterms:created xsi:type="dcterms:W3CDTF">2020-05-03T01:37:17Z</dcterms:created>
  <dcterms:modified xsi:type="dcterms:W3CDTF">2022-03-06T09:27:22Z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0x010100003339E55045C644A9E8D208226CB5BF</vt:lpwstr>
  </property>
</Properties>
</file>